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6"/>
  </p:notesMasterIdLst>
  <p:handoutMasterIdLst>
    <p:handoutMasterId r:id="rId17"/>
  </p:handoutMasterIdLst>
  <p:sldIdLst>
    <p:sldId id="341" r:id="rId5"/>
    <p:sldId id="366" r:id="rId6"/>
    <p:sldId id="367" r:id="rId7"/>
    <p:sldId id="364" r:id="rId8"/>
    <p:sldId id="368" r:id="rId9"/>
    <p:sldId id="369" r:id="rId10"/>
    <p:sldId id="370" r:id="rId11"/>
    <p:sldId id="371" r:id="rId12"/>
    <p:sldId id="372" r:id="rId13"/>
    <p:sldId id="365" r:id="rId14"/>
    <p:sldId id="373" r:id="rId1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FFFFFF"/>
    <a:srgbClr val="FF6600"/>
    <a:srgbClr val="1A4669"/>
    <a:srgbClr val="C6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75" autoAdjust="0"/>
    <p:restoredTop sz="94679" autoAdjust="0"/>
  </p:normalViewPr>
  <p:slideViewPr>
    <p:cSldViewPr snapToGrid="0">
      <p:cViewPr varScale="1">
        <p:scale>
          <a:sx n="108" d="100"/>
          <a:sy n="108" d="100"/>
        </p:scale>
        <p:origin x="46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259501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49064282"/>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24250"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a:t>
            </a:r>
            <a:r>
              <a:rPr lang="en-GB" sz="1000" b="1" kern="1200" dirty="0">
                <a:solidFill>
                  <a:schemeClr val="tx1"/>
                </a:solidFill>
                <a:effectLst/>
                <a:latin typeface="Arial" panose="020B0604020202020204" pitchFamily="34" charset="0"/>
                <a:ea typeface="+mn-ea"/>
                <a:cs typeface="Arial" panose="020B0604020202020204" pitchFamily="34" charset="0"/>
              </a:rPr>
              <a:t>TSG-SA Meeting #98</a:t>
            </a:r>
            <a:r>
              <a:rPr lang="sv-SE" altLang="en-US" sz="1200" b="1" dirty="0">
                <a:latin typeface="Arial "/>
              </a:rPr>
              <a:t>	</a:t>
            </a:r>
          </a:p>
          <a:p>
            <a:pPr marL="0" marR="0" lvl="0" indent="0" algn="l" defTabSz="914400" rtl="0" eaLnBrk="1" fontAlgn="base" latinLnBrk="0" hangingPunct="1">
              <a:lnSpc>
                <a:spcPct val="100000"/>
              </a:lnSpc>
              <a:spcBef>
                <a:spcPct val="0"/>
              </a:spcBef>
              <a:spcAft>
                <a:spcPct val="0"/>
              </a:spcAft>
              <a:buClrTx/>
              <a:buSzTx/>
              <a:buFontTx/>
              <a:buNone/>
              <a:tabLst/>
              <a:defRPr/>
            </a:pPr>
            <a:r>
              <a:rPr lang="en-GB" sz="1000" b="1" kern="1200" dirty="0" err="1">
                <a:solidFill>
                  <a:schemeClr val="tx1"/>
                </a:solidFill>
                <a:effectLst/>
                <a:latin typeface="Arial" panose="020B0604020202020204" pitchFamily="34" charset="0"/>
                <a:ea typeface="+mn-ea"/>
                <a:cs typeface="Arial" panose="020B0604020202020204" pitchFamily="34" charset="0"/>
              </a:rPr>
              <a:t>emeeting</a:t>
            </a:r>
            <a:r>
              <a:rPr lang="en-GB" sz="1000" b="1" kern="1200" dirty="0">
                <a:solidFill>
                  <a:schemeClr val="tx1"/>
                </a:solidFill>
                <a:effectLst/>
                <a:latin typeface="Arial" panose="020B0604020202020204" pitchFamily="34" charset="0"/>
                <a:ea typeface="+mn-ea"/>
                <a:cs typeface="Arial" panose="020B0604020202020204" pitchFamily="34" charset="0"/>
              </a:rPr>
              <a:t>, 13th -19th Dec 2022</a:t>
            </a:r>
            <a:endParaRPr lang="en-US" sz="1000" kern="1200" dirty="0">
              <a:solidFill>
                <a:schemeClr val="tx1"/>
              </a:solidFill>
              <a:effectLst/>
              <a:latin typeface="Arial" panose="020B0604020202020204" pitchFamily="34" charset="0"/>
              <a:ea typeface="+mn-ea"/>
              <a:cs typeface="Arial" panose="020B0604020202020204" pitchFamily="34" charset="0"/>
            </a:endParaRPr>
          </a:p>
          <a:p>
            <a:pPr eaLnBrk="1" hangingPunct="1">
              <a:defRPr/>
            </a:pPr>
            <a:endParaRPr lang="sv-SE" altLang="en-US" sz="1200" b="1" dirty="0">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p:txBody>
          <a:bodyPr/>
          <a:lstStyle/>
          <a:p>
            <a:pPr eaLnBrk="1" hangingPunct="1"/>
            <a:r>
              <a:rPr lang="en-US" dirty="0"/>
              <a:t>Rel-18 &amp; Rel-19 Planning</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marL="0" indent="0" eaLnBrk="1" hangingPunct="1">
              <a:buFontTx/>
              <a:buNone/>
            </a:pPr>
            <a:r>
              <a:rPr lang="en-GB" altLang="en-US" dirty="0"/>
              <a:t>Huawei, Hisilicon</a:t>
            </a:r>
          </a:p>
        </p:txBody>
      </p:sp>
      <p:sp>
        <p:nvSpPr>
          <p:cNvPr id="2" name="文本框 1">
            <a:extLst>
              <a:ext uri="{FF2B5EF4-FFF2-40B4-BE49-F238E27FC236}">
                <a16:creationId xmlns:a16="http://schemas.microsoft.com/office/drawing/2014/main" id="{1A6FE7B8-1D60-4DB6-BF43-56FD89DDA527}"/>
              </a:ext>
            </a:extLst>
          </p:cNvPr>
          <p:cNvSpPr txBox="1"/>
          <p:nvPr/>
        </p:nvSpPr>
        <p:spPr>
          <a:xfrm>
            <a:off x="10389204" y="62144"/>
            <a:ext cx="950901" cy="276999"/>
          </a:xfrm>
          <a:prstGeom prst="rect">
            <a:avLst/>
          </a:prstGeom>
          <a:noFill/>
        </p:spPr>
        <p:txBody>
          <a:bodyPr wrap="none" rtlCol="0">
            <a:spAutoFit/>
          </a:bodyPr>
          <a:lstStyle/>
          <a:p>
            <a:r>
              <a:rPr lang="en-US" altLang="zh-CN" sz="1200" dirty="0"/>
              <a:t>SP-221282</a:t>
            </a:r>
            <a:endParaRPr lang="zh-CN" altLang="en-US" sz="12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xfrm>
            <a:off x="381000" y="447421"/>
            <a:ext cx="10515600" cy="1325563"/>
          </a:xfrm>
        </p:spPr>
        <p:txBody>
          <a:bodyPr/>
          <a:lstStyle/>
          <a:p>
            <a:r>
              <a:rPr lang="en-GB" altLang="en-US" dirty="0"/>
              <a:t>Conclusion and Proposals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380999" y="1844179"/>
            <a:ext cx="11532834" cy="4308045"/>
          </a:xfrm>
        </p:spPr>
        <p:txBody>
          <a:bodyPr/>
          <a:lstStyle/>
          <a:p>
            <a:pPr marL="0" indent="0">
              <a:buNone/>
            </a:pPr>
            <a:r>
              <a:rPr lang="en-US" altLang="zh-CN" dirty="0"/>
              <a:t>Rel-18 Timeline</a:t>
            </a:r>
            <a:endParaRPr lang="en-US" dirty="0"/>
          </a:p>
          <a:p>
            <a:pPr marL="514350" indent="-514350">
              <a:buFont typeface="+mj-lt"/>
              <a:buAutoNum type="arabicParenR"/>
            </a:pPr>
            <a:r>
              <a:rPr lang="en-US" dirty="0"/>
              <a:t>Rel-18 timeline is kept as agreed(i.e. no shift).</a:t>
            </a:r>
          </a:p>
          <a:p>
            <a:pPr marL="0" indent="0">
              <a:buNone/>
            </a:pPr>
            <a:r>
              <a:rPr lang="en-US" altLang="zh-CN" dirty="0"/>
              <a:t>Rel-19 planning </a:t>
            </a:r>
          </a:p>
          <a:p>
            <a:pPr marL="514350" indent="-514350">
              <a:buFont typeface="+mj-lt"/>
              <a:buAutoNum type="arabicParenR"/>
            </a:pPr>
            <a:r>
              <a:rPr lang="en-US" dirty="0"/>
              <a:t>Rel-19 timeline to be approved in March together with RAN/CT</a:t>
            </a:r>
          </a:p>
          <a:p>
            <a:pPr marL="514350" indent="-514350">
              <a:buAutoNum type="arabicParenR"/>
            </a:pPr>
            <a:r>
              <a:rPr lang="en-US" dirty="0"/>
              <a:t>SA2 and possibly other  SA WGs to put forward a maximum number of SI/WIs for Rel-19</a:t>
            </a:r>
          </a:p>
          <a:p>
            <a:pPr marL="514350" indent="-514350">
              <a:buFont typeface="+mj-lt"/>
              <a:buAutoNum type="arabicParenR"/>
            </a:pPr>
            <a:r>
              <a:rPr lang="en-US" dirty="0"/>
              <a:t>SA2 / SA6 to start work on R19 SIDs from Q1/23 on</a:t>
            </a:r>
          </a:p>
          <a:p>
            <a:pPr marL="514350" indent="-514350">
              <a:buFont typeface="+mj-lt"/>
              <a:buAutoNum type="arabicParenR"/>
            </a:pPr>
            <a:r>
              <a:rPr lang="en-US" dirty="0"/>
              <a:t>SA related R19 content to be approved in June 2023 (SA#100). This should leave room for items which might come later on from RAN.</a:t>
            </a: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0C3E61FE-9BDB-4A02-A267-208B5170A76D}"/>
              </a:ext>
            </a:extLst>
          </p:cNvPr>
          <p:cNvSpPr>
            <a:spLocks noGrp="1"/>
          </p:cNvSpPr>
          <p:nvPr>
            <p:ph idx="1"/>
          </p:nvPr>
        </p:nvSpPr>
        <p:spPr>
          <a:xfrm>
            <a:off x="4313438" y="3101465"/>
            <a:ext cx="3565124" cy="431847"/>
          </a:xfrm>
        </p:spPr>
        <p:txBody>
          <a:bodyPr/>
          <a:lstStyle/>
          <a:p>
            <a:pPr marL="0" indent="0">
              <a:buNone/>
            </a:pPr>
            <a:r>
              <a:rPr lang="en-US" altLang="zh-CN" sz="5400" dirty="0"/>
              <a:t>Thank you!</a:t>
            </a:r>
            <a:endParaRPr lang="zh-CN" altLang="en-US" sz="5400" dirty="0"/>
          </a:p>
        </p:txBody>
      </p:sp>
    </p:spTree>
    <p:extLst>
      <p:ext uri="{BB962C8B-B14F-4D97-AF65-F5344CB8AC3E}">
        <p14:creationId xmlns:p14="http://schemas.microsoft.com/office/powerpoint/2010/main" val="30037027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5320" y="392557"/>
            <a:ext cx="10515600" cy="1325563"/>
          </a:xfrm>
        </p:spPr>
        <p:txBody>
          <a:bodyPr/>
          <a:lstStyle/>
          <a:p>
            <a:r>
              <a:rPr lang="en-US"/>
              <a:t>Rel-18 Timeline</a:t>
            </a:r>
            <a:endParaRPr lang="en-US" dirty="0"/>
          </a:p>
        </p:txBody>
      </p:sp>
      <p:sp>
        <p:nvSpPr>
          <p:cNvPr id="3" name="Content Placeholder 2"/>
          <p:cNvSpPr>
            <a:spLocks noGrp="1"/>
          </p:cNvSpPr>
          <p:nvPr>
            <p:ph idx="1"/>
          </p:nvPr>
        </p:nvSpPr>
        <p:spPr>
          <a:xfrm>
            <a:off x="472440" y="1553528"/>
            <a:ext cx="10515600" cy="3749992"/>
          </a:xfrm>
        </p:spPr>
        <p:txBody>
          <a:bodyPr/>
          <a:lstStyle/>
          <a:p>
            <a:pPr marL="457200" lvl="1" indent="0">
              <a:buNone/>
            </a:pPr>
            <a:endParaRPr lang="en-US" dirty="0"/>
          </a:p>
          <a:p>
            <a:r>
              <a:rPr lang="en-US" sz="2400" dirty="0">
                <a:latin typeface="Arial" panose="020B0604020202020204" pitchFamily="34" charset="0"/>
                <a:cs typeface="Arial" panose="020B0604020202020204" pitchFamily="34" charset="0"/>
              </a:rPr>
              <a:t>Current Release 18 Timeline</a:t>
            </a:r>
          </a:p>
          <a:p>
            <a:pPr lvl="1"/>
            <a:r>
              <a:rPr lang="en-US" sz="2000" dirty="0"/>
              <a:t>Stage</a:t>
            </a:r>
            <a:r>
              <a:rPr lang="en-US" altLang="zh-CN" sz="2000" dirty="0">
                <a:latin typeface="Arial" panose="020B0604020202020204" pitchFamily="34" charset="0"/>
                <a:cs typeface="Arial" panose="020B0604020202020204" pitchFamily="34" charset="0"/>
              </a:rPr>
              <a:t> </a:t>
            </a:r>
            <a:r>
              <a:rPr lang="en-US" altLang="zh-CN" sz="2000" dirty="0"/>
              <a:t>1 Release 18 has been frozen in Q4-2021</a:t>
            </a:r>
          </a:p>
          <a:p>
            <a:pPr lvl="1"/>
            <a:r>
              <a:rPr lang="en-US" altLang="zh-CN" sz="2000" dirty="0">
                <a:latin typeface="Arial" panose="020B0604020202020204" pitchFamily="34" charset="0"/>
                <a:cs typeface="Arial" panose="020B0604020202020204" pitchFamily="34" charset="0"/>
              </a:rPr>
              <a:t>Stage 2 Release 18 planned to be frozen in Q1-2023</a:t>
            </a:r>
          </a:p>
          <a:p>
            <a:pPr lvl="1"/>
            <a:r>
              <a:rPr lang="en-US" altLang="zh-CN" sz="2000" dirty="0">
                <a:latin typeface="Arial" panose="020B0604020202020204" pitchFamily="34" charset="0"/>
                <a:cs typeface="Arial" panose="020B0604020202020204" pitchFamily="34" charset="0"/>
              </a:rPr>
              <a:t>Stage 3 Release 18 planned to be frozen in Q4-2023</a:t>
            </a:r>
          </a:p>
          <a:p>
            <a:pPr lvl="1"/>
            <a:r>
              <a:rPr lang="en-US" altLang="zh-CN" sz="2000" dirty="0">
                <a:latin typeface="Arial" panose="020B0604020202020204" pitchFamily="34" charset="0"/>
                <a:cs typeface="Arial" panose="020B0604020202020204" pitchFamily="34" charset="0"/>
              </a:rPr>
              <a:t>ASN.1 Freeze in Q1-2024</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SA#97e agreed that any change to Rel-18 timeline is latest to be agreed in SA#98e in coordination with RAN and CT.</a:t>
            </a:r>
          </a:p>
        </p:txBody>
      </p:sp>
    </p:spTree>
    <p:extLst>
      <p:ext uri="{BB962C8B-B14F-4D97-AF65-F5344CB8AC3E}">
        <p14:creationId xmlns:p14="http://schemas.microsoft.com/office/powerpoint/2010/main" val="404898178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 y="66000"/>
            <a:ext cx="10515600" cy="1325563"/>
          </a:xfrm>
        </p:spPr>
        <p:txBody>
          <a:bodyPr/>
          <a:lstStyle/>
          <a:p>
            <a:r>
              <a:rPr lang="en-US" dirty="0"/>
              <a:t>SA2 Progress by SA2#154</a:t>
            </a:r>
          </a:p>
        </p:txBody>
      </p:sp>
      <p:sp>
        <p:nvSpPr>
          <p:cNvPr id="3" name="Content Placeholder 2"/>
          <p:cNvSpPr>
            <a:spLocks noGrp="1"/>
          </p:cNvSpPr>
          <p:nvPr>
            <p:ph idx="1"/>
          </p:nvPr>
        </p:nvSpPr>
        <p:spPr>
          <a:xfrm>
            <a:off x="249790" y="5485744"/>
            <a:ext cx="10874998" cy="1152554"/>
          </a:xfrm>
          <a:solidFill>
            <a:schemeClr val="bg1"/>
          </a:solidFill>
        </p:spPr>
        <p:txBody>
          <a:bodyPr/>
          <a:lstStyle/>
          <a:p>
            <a:r>
              <a:rPr lang="en-US" altLang="zh-CN" sz="1600" dirty="0"/>
              <a:t>SA2 overall has good progress although SA2 only started real technical discussion since beginning of 2022.</a:t>
            </a:r>
          </a:p>
          <a:p>
            <a:r>
              <a:rPr lang="en-US" altLang="zh-CN" sz="1600" dirty="0"/>
              <a:t> Most of SA2 items have no risk to complete in Mar 2023, meanwhile some big topics (e.g. XRM) might need to request for exceptions which is business as usual mainly due to RAN dependency issue to proceed the work.</a:t>
            </a:r>
          </a:p>
          <a:p>
            <a:r>
              <a:rPr lang="en-US" altLang="zh-CN" sz="1600" dirty="0"/>
              <a:t> Big items need coordination with CT/RAN/SA WGs as shown in the table.  Those WGs should reserve resource accordingly.</a:t>
            </a:r>
          </a:p>
          <a:p>
            <a:endParaRPr lang="en-US" sz="1600" dirty="0"/>
          </a:p>
        </p:txBody>
      </p:sp>
      <p:graphicFrame>
        <p:nvGraphicFramePr>
          <p:cNvPr id="6" name="Content Placeholder 3"/>
          <p:cNvGraphicFramePr>
            <a:graphicFrameLocks/>
          </p:cNvGraphicFramePr>
          <p:nvPr>
            <p:extLst>
              <p:ext uri="{D42A27DB-BD31-4B8C-83A1-F6EECF244321}">
                <p14:modId xmlns:p14="http://schemas.microsoft.com/office/powerpoint/2010/main" val="1936729702"/>
              </p:ext>
            </p:extLst>
          </p:nvPr>
        </p:nvGraphicFramePr>
        <p:xfrm>
          <a:off x="193123" y="1983396"/>
          <a:ext cx="5603112" cy="2807046"/>
        </p:xfrm>
        <a:graphic>
          <a:graphicData uri="http://schemas.openxmlformats.org/drawingml/2006/table">
            <a:tbl>
              <a:tblPr firstRow="1" firstCol="1" bandRow="1"/>
              <a:tblGrid>
                <a:gridCol w="746900">
                  <a:extLst>
                    <a:ext uri="{9D8B030D-6E8A-4147-A177-3AD203B41FA5}">
                      <a16:colId xmlns:a16="http://schemas.microsoft.com/office/drawing/2014/main" val="20000"/>
                    </a:ext>
                  </a:extLst>
                </a:gridCol>
                <a:gridCol w="847063">
                  <a:extLst>
                    <a:ext uri="{9D8B030D-6E8A-4147-A177-3AD203B41FA5}">
                      <a16:colId xmlns:a16="http://schemas.microsoft.com/office/drawing/2014/main" val="20001"/>
                    </a:ext>
                  </a:extLst>
                </a:gridCol>
                <a:gridCol w="763647">
                  <a:extLst>
                    <a:ext uri="{9D8B030D-6E8A-4147-A177-3AD203B41FA5}">
                      <a16:colId xmlns:a16="http://schemas.microsoft.com/office/drawing/2014/main" val="20002"/>
                    </a:ext>
                  </a:extLst>
                </a:gridCol>
                <a:gridCol w="890609">
                  <a:extLst>
                    <a:ext uri="{9D8B030D-6E8A-4147-A177-3AD203B41FA5}">
                      <a16:colId xmlns:a16="http://schemas.microsoft.com/office/drawing/2014/main" val="20003"/>
                    </a:ext>
                  </a:extLst>
                </a:gridCol>
                <a:gridCol w="2354893">
                  <a:extLst>
                    <a:ext uri="{9D8B030D-6E8A-4147-A177-3AD203B41FA5}">
                      <a16:colId xmlns:a16="http://schemas.microsoft.com/office/drawing/2014/main" val="20004"/>
                    </a:ext>
                  </a:extLst>
                </a:gridCol>
              </a:tblGrid>
              <a:tr h="475719">
                <a:tc>
                  <a:txBody>
                    <a:bodyPr/>
                    <a:lstStyle/>
                    <a:p>
                      <a:pPr marL="0" marR="0">
                        <a:lnSpc>
                          <a:spcPct val="107000"/>
                        </a:lnSpc>
                        <a:spcBef>
                          <a:spcPts val="0"/>
                        </a:spcBef>
                        <a:spcAft>
                          <a:spcPts val="0"/>
                        </a:spcAft>
                      </a:pPr>
                      <a:r>
                        <a:rPr lang="en-US" altLang="zh-CN" sz="1400" b="0" dirty="0">
                          <a:effectLst/>
                          <a:latin typeface="Calibri" panose="020F0502020204030204" pitchFamily="34" charset="0"/>
                          <a:ea typeface="SimSun" panose="02010600030101010101" pitchFamily="2" charset="-122"/>
                          <a:cs typeface="Times New Roman" panose="02020603050405020304" pitchFamily="18" charset="0"/>
                        </a:rPr>
                        <a:t>I</a:t>
                      </a:r>
                      <a:r>
                        <a:rPr lang="en-US" sz="1400" b="0" dirty="0">
                          <a:effectLst/>
                          <a:latin typeface="Calibri" panose="020F0502020204030204" pitchFamily="34" charset="0"/>
                          <a:ea typeface="SimSun" panose="02010600030101010101" pitchFamily="2" charset="-122"/>
                          <a:cs typeface="Times New Roman" panose="02020603050405020304" pitchFamily="18" charset="0"/>
                        </a:rPr>
                        <a:t>tems</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400" b="0" dirty="0">
                          <a:effectLst/>
                          <a:latin typeface="Calibri" panose="020F0502020204030204" pitchFamily="34" charset="0"/>
                          <a:ea typeface="SimSun" panose="02010600030101010101" pitchFamily="2" charset="-122"/>
                          <a:cs typeface="Times New Roman" panose="02020603050405020304" pitchFamily="18" charset="0"/>
                        </a:rPr>
                        <a:t>SID</a:t>
                      </a:r>
                    </a:p>
                    <a:p>
                      <a:pPr marL="0" marR="0">
                        <a:lnSpc>
                          <a:spcPct val="107000"/>
                        </a:lnSpc>
                        <a:spcBef>
                          <a:spcPts val="0"/>
                        </a:spcBef>
                        <a:spcAft>
                          <a:spcPts val="0"/>
                        </a:spcAft>
                      </a:pPr>
                      <a:r>
                        <a:rPr lang="en-US" altLang="zh-CN" sz="1400" b="0" dirty="0">
                          <a:effectLst/>
                          <a:latin typeface="Calibri" panose="020F0502020204030204" pitchFamily="34" charset="0"/>
                          <a:ea typeface="SimSun" panose="02010600030101010101" pitchFamily="2" charset="-122"/>
                          <a:cs typeface="Times New Roman" panose="02020603050405020304" pitchFamily="18" charset="0"/>
                        </a:rPr>
                        <a:t>Progress</a:t>
                      </a:r>
                      <a:endParaRPr lang="en-US" sz="1400" b="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altLang="zh-CN" sz="1400" b="0" dirty="0">
                          <a:effectLst/>
                          <a:latin typeface="Calibri" panose="020F0502020204030204" pitchFamily="34" charset="0"/>
                          <a:ea typeface="SimSun" panose="02010600030101010101" pitchFamily="2" charset="-122"/>
                          <a:cs typeface="Times New Roman" panose="02020603050405020304" pitchFamily="18" charset="0"/>
                        </a:rPr>
                        <a:t>WID</a:t>
                      </a:r>
                    </a:p>
                    <a:p>
                      <a:pPr marL="0" marR="0">
                        <a:lnSpc>
                          <a:spcPct val="107000"/>
                        </a:lnSpc>
                        <a:spcBef>
                          <a:spcPts val="0"/>
                        </a:spcBef>
                        <a:spcAft>
                          <a:spcPts val="0"/>
                        </a:spcAft>
                      </a:pPr>
                      <a:r>
                        <a:rPr lang="en-US" altLang="zh-CN" sz="1400" b="0" dirty="0">
                          <a:effectLst/>
                          <a:latin typeface="Calibri" panose="020F0502020204030204" pitchFamily="34" charset="0"/>
                          <a:ea typeface="SimSun" panose="02010600030101010101" pitchFamily="2" charset="-122"/>
                          <a:cs typeface="Times New Roman" panose="02020603050405020304" pitchFamily="18" charset="0"/>
                        </a:rPr>
                        <a:t>Progress</a:t>
                      </a:r>
                      <a:endParaRPr lang="en-US" sz="1400" b="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400" b="0" dirty="0">
                          <a:effectLst/>
                          <a:latin typeface="Calibri" panose="020F0502020204030204" pitchFamily="34" charset="0"/>
                          <a:ea typeface="SimSun" panose="02010600030101010101" pitchFamily="2" charset="-122"/>
                          <a:cs typeface="Times New Roman" panose="02020603050405020304" pitchFamily="18" charset="0"/>
                        </a:rPr>
                        <a:t>Potential exception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400" b="0" dirty="0">
                          <a:effectLst/>
                          <a:latin typeface="Calibri" panose="020F0502020204030204" pitchFamily="34" charset="0"/>
                          <a:ea typeface="SimSun" panose="02010600030101010101" pitchFamily="2" charset="-122"/>
                          <a:cs typeface="Times New Roman" panose="02020603050405020304" pitchFamily="18" charset="0"/>
                        </a:rPr>
                        <a:t>Coordination with other WGs</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110627">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XRM</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100% </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Y</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Coordination</a:t>
                      </a:r>
                      <a:r>
                        <a:rPr lang="en-US" sz="1050" baseline="0" dirty="0">
                          <a:effectLst/>
                          <a:latin typeface="Calibri" panose="020F0502020204030204" pitchFamily="34" charset="0"/>
                          <a:ea typeface="SimSun" panose="02010600030101010101" pitchFamily="2" charset="-122"/>
                          <a:cs typeface="Times New Roman" panose="02020603050405020304" pitchFamily="18" charset="0"/>
                        </a:rPr>
                        <a:t> with </a:t>
                      </a:r>
                      <a:r>
                        <a:rPr lang="en-US" sz="1050" baseline="0" dirty="0" err="1">
                          <a:effectLst/>
                          <a:latin typeface="Calibri" panose="020F0502020204030204" pitchFamily="34" charset="0"/>
                          <a:ea typeface="SimSun" panose="02010600030101010101" pitchFamily="2" charset="-122"/>
                          <a:cs typeface="Times New Roman" panose="02020603050405020304" pitchFamily="18" charset="0"/>
                        </a:rPr>
                        <a:t>RANx</a:t>
                      </a:r>
                      <a:r>
                        <a:rPr lang="en-US" sz="1050" baseline="0" dirty="0">
                          <a:effectLst/>
                          <a:latin typeface="Calibri" panose="020F0502020204030204" pitchFamily="34" charset="0"/>
                          <a:ea typeface="SimSun" panose="02010600030101010101" pitchFamily="2" charset="-122"/>
                          <a:cs typeface="Times New Roman" panose="02020603050405020304" pitchFamily="18" charset="0"/>
                        </a:rPr>
                        <a:t>/SA4</a:t>
                      </a: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0001"/>
                  </a:ext>
                </a:extLst>
              </a:tr>
              <a:tr h="110627">
                <a:tc>
                  <a:txBody>
                    <a:bodyPr/>
                    <a:lstStyle/>
                    <a:p>
                      <a:pPr marL="0" marR="0" algn="l" defTabSz="914400" rtl="0" eaLnBrk="1" latinLnBrk="0" hangingPunct="1">
                        <a:lnSpc>
                          <a:spcPct val="107000"/>
                        </a:lnSpc>
                        <a:spcBef>
                          <a:spcPts val="0"/>
                        </a:spcBef>
                        <a:spcAft>
                          <a:spcPts val="0"/>
                        </a:spcAft>
                      </a:pPr>
                      <a:r>
                        <a:rPr lang="en-US" sz="1050" kern="1200" dirty="0" err="1">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eNA</a:t>
                      </a:r>
                      <a:endPar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25%</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endPar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2"/>
                  </a:ext>
                </a:extLst>
              </a:tr>
              <a:tr h="184379">
                <a:tc>
                  <a:txBody>
                    <a:bodyPr/>
                    <a:lstStyle/>
                    <a:p>
                      <a:pPr marL="0" marR="0">
                        <a:lnSpc>
                          <a:spcPct val="107000"/>
                        </a:lnSpc>
                        <a:spcBef>
                          <a:spcPts val="0"/>
                        </a:spcBef>
                        <a:spcAft>
                          <a:spcPts val="0"/>
                        </a:spcAft>
                      </a:pPr>
                      <a:r>
                        <a:rPr lang="en-US" sz="1050">
                          <a:effectLst/>
                          <a:latin typeface="Calibri" panose="020F0502020204030204" pitchFamily="34" charset="0"/>
                          <a:ea typeface="SimSun" panose="02010600030101010101" pitchFamily="2" charset="-122"/>
                          <a:cs typeface="Times New Roman" panose="02020603050405020304" pitchFamily="18" charset="0"/>
                        </a:rPr>
                        <a:t>AIML</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5%</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Coordination</a:t>
                      </a:r>
                      <a:r>
                        <a:rPr lang="en-US" sz="1050" baseline="0" dirty="0">
                          <a:effectLst/>
                          <a:latin typeface="Calibri" panose="020F0502020204030204" pitchFamily="34" charset="0"/>
                          <a:ea typeface="SimSun" panose="02010600030101010101" pitchFamily="2" charset="-122"/>
                          <a:cs typeface="Times New Roman" panose="02020603050405020304" pitchFamily="18" charset="0"/>
                        </a:rPr>
                        <a:t> with SA3/5</a:t>
                      </a: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3"/>
                  </a:ext>
                </a:extLst>
              </a:tr>
              <a:tr h="234976">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EC</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15%</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 </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4"/>
                  </a:ext>
                </a:extLst>
              </a:tr>
              <a:tr h="147503">
                <a:tc>
                  <a:txBody>
                    <a:bodyPr/>
                    <a:lstStyle/>
                    <a:p>
                      <a:pPr marL="0" marR="0">
                        <a:lnSpc>
                          <a:spcPct val="107000"/>
                        </a:lnSpc>
                        <a:spcBef>
                          <a:spcPts val="0"/>
                        </a:spcBef>
                        <a:spcAft>
                          <a:spcPts val="0"/>
                        </a:spcAft>
                      </a:pPr>
                      <a:r>
                        <a:rPr lang="en-US" sz="1050">
                          <a:effectLst/>
                          <a:latin typeface="Calibri" panose="020F0502020204030204" pitchFamily="34" charset="0"/>
                          <a:ea typeface="SimSun" panose="02010600030101010101" pitchFamily="2" charset="-122"/>
                          <a:cs typeface="Times New Roman" panose="02020603050405020304" pitchFamily="18" charset="0"/>
                        </a:rPr>
                        <a:t>MBS</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20%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Coordination</a:t>
                      </a:r>
                      <a:r>
                        <a:rPr lang="en-US" sz="1050" baseline="0" dirty="0">
                          <a:effectLst/>
                          <a:latin typeface="Calibri" panose="020F0502020204030204" pitchFamily="34" charset="0"/>
                          <a:ea typeface="SimSun" panose="02010600030101010101" pitchFamily="2" charset="-122"/>
                          <a:cs typeface="Times New Roman" panose="02020603050405020304" pitchFamily="18" charset="0"/>
                        </a:rPr>
                        <a:t> with </a:t>
                      </a:r>
                      <a:r>
                        <a:rPr lang="en-US" sz="1050" baseline="0" dirty="0" err="1">
                          <a:effectLst/>
                          <a:latin typeface="Calibri" panose="020F0502020204030204" pitchFamily="34" charset="0"/>
                          <a:ea typeface="SimSun" panose="02010600030101010101" pitchFamily="2" charset="-122"/>
                          <a:cs typeface="Times New Roman" panose="02020603050405020304" pitchFamily="18" charset="0"/>
                        </a:rPr>
                        <a:t>RANx</a:t>
                      </a:r>
                      <a:r>
                        <a:rPr lang="en-US" sz="1050" baseline="0" dirty="0">
                          <a:effectLst/>
                          <a:latin typeface="Calibri" panose="020F0502020204030204" pitchFamily="34" charset="0"/>
                          <a:ea typeface="SimSun" panose="02010600030101010101" pitchFamily="2" charset="-122"/>
                          <a:cs typeface="Times New Roman" panose="02020603050405020304" pitchFamily="18" charset="0"/>
                        </a:rPr>
                        <a:t>/SA6/SA4</a:t>
                      </a: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5"/>
                  </a:ext>
                </a:extLst>
              </a:tr>
              <a:tr h="147503">
                <a:tc>
                  <a:txBody>
                    <a:bodyPr/>
                    <a:lstStyle/>
                    <a:p>
                      <a:pPr marL="0" marR="0">
                        <a:lnSpc>
                          <a:spcPct val="107000"/>
                        </a:lnSpc>
                        <a:spcBef>
                          <a:spcPts val="0"/>
                        </a:spcBef>
                        <a:spcAft>
                          <a:spcPts val="0"/>
                        </a:spcAft>
                      </a:pPr>
                      <a:r>
                        <a:rPr lang="en-US" sz="1050">
                          <a:effectLst/>
                          <a:latin typeface="Calibri" panose="020F0502020204030204" pitchFamily="34" charset="0"/>
                          <a:ea typeface="SimSun" panose="02010600030101010101" pitchFamily="2" charset="-122"/>
                          <a:cs typeface="Times New Roman" panose="02020603050405020304" pitchFamily="18" charset="0"/>
                        </a:rPr>
                        <a:t>eLCS</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30%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Coordination with </a:t>
                      </a:r>
                      <a:r>
                        <a:rPr lang="en-US" sz="1050" dirty="0" err="1">
                          <a:effectLst/>
                          <a:latin typeface="Calibri" panose="020F0502020204030204" pitchFamily="34" charset="0"/>
                          <a:ea typeface="SimSun" panose="02010600030101010101" pitchFamily="2" charset="-122"/>
                          <a:cs typeface="Times New Roman" panose="02020603050405020304" pitchFamily="18" charset="0"/>
                        </a:rPr>
                        <a:t>RANx</a:t>
                      </a: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6"/>
                  </a:ext>
                </a:extLst>
              </a:tr>
              <a:tr h="150183">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TRS_URLLC</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98%</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50%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Y</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Coordination</a:t>
                      </a:r>
                      <a:r>
                        <a:rPr lang="en-US" sz="1050" baseline="0" dirty="0">
                          <a:effectLst/>
                          <a:latin typeface="Calibri" panose="020F0502020204030204" pitchFamily="34" charset="0"/>
                          <a:ea typeface="SimSun" panose="02010600030101010101" pitchFamily="2" charset="-122"/>
                          <a:cs typeface="Times New Roman" panose="02020603050405020304" pitchFamily="18" charset="0"/>
                        </a:rPr>
                        <a:t> with </a:t>
                      </a:r>
                      <a:r>
                        <a:rPr lang="en-US" sz="1050" baseline="0" dirty="0" err="1">
                          <a:effectLst/>
                          <a:latin typeface="Calibri" panose="020F0502020204030204" pitchFamily="34" charset="0"/>
                          <a:ea typeface="SimSun" panose="02010600030101010101" pitchFamily="2" charset="-122"/>
                          <a:cs typeface="Times New Roman" panose="02020603050405020304" pitchFamily="18" charset="0"/>
                        </a:rPr>
                        <a:t>RANx</a:t>
                      </a: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0007"/>
                  </a:ext>
                </a:extLst>
              </a:tr>
              <a:tr h="295006">
                <a:tc>
                  <a:txBody>
                    <a:bodyPr/>
                    <a:lstStyle/>
                    <a:p>
                      <a:pPr marL="0" marR="0">
                        <a:lnSpc>
                          <a:spcPct val="107000"/>
                        </a:lnSpc>
                        <a:spcBef>
                          <a:spcPts val="0"/>
                        </a:spcBef>
                        <a:spcAft>
                          <a:spcPts val="0"/>
                        </a:spcAft>
                      </a:pPr>
                      <a:r>
                        <a:rPr lang="en-US" sz="1050" dirty="0" err="1">
                          <a:effectLst/>
                          <a:latin typeface="Calibri" panose="020F0502020204030204" pitchFamily="34" charset="0"/>
                          <a:ea typeface="SimSun" panose="02010600030101010101" pitchFamily="2" charset="-122"/>
                          <a:cs typeface="Times New Roman" panose="02020603050405020304" pitchFamily="18" charset="0"/>
                        </a:rPr>
                        <a:t>eNPN</a:t>
                      </a: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98%</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50%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Y</a:t>
                      </a: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coordination with</a:t>
                      </a:r>
                      <a:r>
                        <a:rPr lang="en-US" sz="1050" baseline="0" dirty="0">
                          <a:effectLst/>
                          <a:latin typeface="Calibri" panose="020F0502020204030204" pitchFamily="34" charset="0"/>
                          <a:ea typeface="SimSun" panose="02010600030101010101" pitchFamily="2" charset="-122"/>
                          <a:cs typeface="Times New Roman" panose="02020603050405020304" pitchFamily="18" charset="0"/>
                        </a:rPr>
                        <a:t> </a:t>
                      </a:r>
                      <a:r>
                        <a:rPr lang="en-US" sz="1050" baseline="0" dirty="0" err="1">
                          <a:effectLst/>
                          <a:latin typeface="Calibri" panose="020F0502020204030204" pitchFamily="34" charset="0"/>
                          <a:ea typeface="SimSun" panose="02010600030101010101" pitchFamily="2" charset="-122"/>
                          <a:cs typeface="Times New Roman" panose="02020603050405020304" pitchFamily="18" charset="0"/>
                        </a:rPr>
                        <a:t>RANx</a:t>
                      </a:r>
                      <a:r>
                        <a:rPr lang="en-US" sz="1050" baseline="0" dirty="0">
                          <a:effectLst/>
                          <a:latin typeface="Calibri" panose="020F0502020204030204" pitchFamily="34" charset="0"/>
                          <a:ea typeface="SimSun" panose="02010600030101010101" pitchFamily="2" charset="-122"/>
                          <a:cs typeface="Times New Roman" panose="02020603050405020304" pitchFamily="18" charset="0"/>
                        </a:rPr>
                        <a:t>/SA3</a:t>
                      </a: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0008"/>
                  </a:ext>
                </a:extLst>
              </a:tr>
              <a:tr h="292610">
                <a:tc>
                  <a:txBody>
                    <a:bodyPr/>
                    <a:lstStyle/>
                    <a:p>
                      <a:pPr marL="0" marR="0">
                        <a:lnSpc>
                          <a:spcPct val="107000"/>
                        </a:lnSpc>
                        <a:spcBef>
                          <a:spcPts val="0"/>
                        </a:spcBef>
                        <a:spcAft>
                          <a:spcPts val="0"/>
                        </a:spcAft>
                      </a:pPr>
                      <a:r>
                        <a:rPr lang="en-US" sz="1050" dirty="0" err="1">
                          <a:effectLst/>
                          <a:latin typeface="Calibri" panose="020F0502020204030204" pitchFamily="34" charset="0"/>
                          <a:ea typeface="SimSun" panose="02010600030101010101" pitchFamily="2" charset="-122"/>
                          <a:cs typeface="Times New Roman" panose="02020603050405020304" pitchFamily="18" charset="0"/>
                        </a:rPr>
                        <a:t>eNS</a:t>
                      </a: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1%</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Y</a:t>
                      </a: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Coordination with </a:t>
                      </a:r>
                      <a:r>
                        <a:rPr lang="en-US" sz="1050" dirty="0" err="1">
                          <a:effectLst/>
                          <a:latin typeface="Calibri" panose="020F0502020204030204" pitchFamily="34" charset="0"/>
                          <a:ea typeface="SimSun" panose="02010600030101010101" pitchFamily="2" charset="-122"/>
                          <a:cs typeface="Times New Roman" panose="02020603050405020304" pitchFamily="18" charset="0"/>
                        </a:rPr>
                        <a:t>RANx</a:t>
                      </a:r>
                      <a:r>
                        <a:rPr lang="en-US" sz="1050">
                          <a:effectLst/>
                          <a:latin typeface="Calibri" panose="020F0502020204030204" pitchFamily="34" charset="0"/>
                          <a:ea typeface="SimSun" panose="02010600030101010101" pitchFamily="2" charset="-122"/>
                          <a:cs typeface="Times New Roman" panose="02020603050405020304" pitchFamily="18" charset="0"/>
                        </a:rPr>
                        <a:t>/SA5</a:t>
                      </a: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0009"/>
                  </a:ext>
                </a:extLst>
              </a:tr>
              <a:tr h="147503">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Prose</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20%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Coordination</a:t>
                      </a:r>
                      <a:r>
                        <a:rPr lang="en-US" sz="1050" baseline="0" dirty="0">
                          <a:effectLst/>
                          <a:latin typeface="Calibri" panose="020F0502020204030204" pitchFamily="34" charset="0"/>
                          <a:ea typeface="SimSun" panose="02010600030101010101" pitchFamily="2" charset="-122"/>
                          <a:cs typeface="Times New Roman" panose="02020603050405020304" pitchFamily="18" charset="0"/>
                        </a:rPr>
                        <a:t> with </a:t>
                      </a:r>
                      <a:r>
                        <a:rPr lang="en-US" sz="1050" dirty="0" err="1">
                          <a:effectLst/>
                          <a:latin typeface="Calibri" panose="020F0502020204030204" pitchFamily="34" charset="0"/>
                          <a:ea typeface="SimSun" panose="02010600030101010101" pitchFamily="2" charset="-122"/>
                          <a:cs typeface="Times New Roman" panose="02020603050405020304" pitchFamily="18" charset="0"/>
                        </a:rPr>
                        <a:t>RANx</a:t>
                      </a:r>
                      <a:r>
                        <a:rPr lang="en-US" sz="1050" dirty="0">
                          <a:effectLst/>
                          <a:latin typeface="Calibri" panose="020F0502020204030204" pitchFamily="34" charset="0"/>
                          <a:ea typeface="SimSun" panose="02010600030101010101" pitchFamily="2" charset="-122"/>
                          <a:cs typeface="Times New Roman" panose="02020603050405020304" pitchFamily="18" charset="0"/>
                        </a:rPr>
                        <a:t>/SA5/SA3</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10"/>
                  </a:ext>
                </a:extLst>
              </a:tr>
              <a:tr h="0">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5GSATB</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30%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 </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11"/>
                  </a:ext>
                </a:extLst>
              </a:tr>
              <a:tr h="0">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VMR</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20%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coordination</a:t>
                      </a:r>
                      <a:r>
                        <a:rPr lang="en-US" sz="1100" baseline="0" dirty="0">
                          <a:effectLst/>
                          <a:latin typeface="Calibri" panose="020F0502020204030204" pitchFamily="34" charset="0"/>
                          <a:ea typeface="SimSun" panose="02010600030101010101" pitchFamily="2" charset="-122"/>
                          <a:cs typeface="Times New Roman" panose="02020603050405020304" pitchFamily="18" charset="0"/>
                        </a:rPr>
                        <a:t> with </a:t>
                      </a:r>
                      <a:r>
                        <a:rPr lang="en-US" sz="1100" baseline="0" dirty="0" err="1">
                          <a:effectLst/>
                          <a:latin typeface="Calibri" panose="020F0502020204030204" pitchFamily="34" charset="0"/>
                          <a:ea typeface="SimSun" panose="02010600030101010101" pitchFamily="2" charset="-122"/>
                          <a:cs typeface="Times New Roman" panose="02020603050405020304" pitchFamily="18" charset="0"/>
                        </a:rPr>
                        <a:t>RANx</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12"/>
                  </a:ext>
                </a:extLst>
              </a:tr>
            </a:tbl>
          </a:graphicData>
        </a:graphic>
      </p:graphicFrame>
      <p:graphicFrame>
        <p:nvGraphicFramePr>
          <p:cNvPr id="7" name="Content Placeholder 3"/>
          <p:cNvGraphicFramePr>
            <a:graphicFrameLocks/>
          </p:cNvGraphicFramePr>
          <p:nvPr>
            <p:extLst>
              <p:ext uri="{D42A27DB-BD31-4B8C-83A1-F6EECF244321}">
                <p14:modId xmlns:p14="http://schemas.microsoft.com/office/powerpoint/2010/main" val="238679278"/>
              </p:ext>
            </p:extLst>
          </p:nvPr>
        </p:nvGraphicFramePr>
        <p:xfrm>
          <a:off x="6187440" y="1983396"/>
          <a:ext cx="5136392" cy="3486792"/>
        </p:xfrm>
        <a:graphic>
          <a:graphicData uri="http://schemas.openxmlformats.org/drawingml/2006/table">
            <a:tbl>
              <a:tblPr firstRow="1" firstCol="1" bandRow="1"/>
              <a:tblGrid>
                <a:gridCol w="709012">
                  <a:extLst>
                    <a:ext uri="{9D8B030D-6E8A-4147-A177-3AD203B41FA5}">
                      <a16:colId xmlns:a16="http://schemas.microsoft.com/office/drawing/2014/main" val="20000"/>
                    </a:ext>
                  </a:extLst>
                </a:gridCol>
                <a:gridCol w="650247">
                  <a:extLst>
                    <a:ext uri="{9D8B030D-6E8A-4147-A177-3AD203B41FA5}">
                      <a16:colId xmlns:a16="http://schemas.microsoft.com/office/drawing/2014/main" val="20001"/>
                    </a:ext>
                  </a:extLst>
                </a:gridCol>
                <a:gridCol w="714593">
                  <a:extLst>
                    <a:ext uri="{9D8B030D-6E8A-4147-A177-3AD203B41FA5}">
                      <a16:colId xmlns:a16="http://schemas.microsoft.com/office/drawing/2014/main" val="20002"/>
                    </a:ext>
                  </a:extLst>
                </a:gridCol>
                <a:gridCol w="1269250">
                  <a:extLst>
                    <a:ext uri="{9D8B030D-6E8A-4147-A177-3AD203B41FA5}">
                      <a16:colId xmlns:a16="http://schemas.microsoft.com/office/drawing/2014/main" val="20003"/>
                    </a:ext>
                  </a:extLst>
                </a:gridCol>
                <a:gridCol w="1793290">
                  <a:extLst>
                    <a:ext uri="{9D8B030D-6E8A-4147-A177-3AD203B41FA5}">
                      <a16:colId xmlns:a16="http://schemas.microsoft.com/office/drawing/2014/main" val="20004"/>
                    </a:ext>
                  </a:extLst>
                </a:gridCol>
              </a:tblGrid>
              <a:tr h="421182">
                <a:tc>
                  <a:txBody>
                    <a:bodyPr/>
                    <a:lstStyle/>
                    <a:p>
                      <a:pPr marL="0" marR="0">
                        <a:lnSpc>
                          <a:spcPct val="107000"/>
                        </a:lnSpc>
                        <a:spcBef>
                          <a:spcPts val="0"/>
                        </a:spcBef>
                        <a:spcAft>
                          <a:spcPts val="0"/>
                        </a:spcAft>
                      </a:pPr>
                      <a:r>
                        <a:rPr lang="en-US" altLang="zh-CN" sz="1400" b="0" dirty="0">
                          <a:effectLst/>
                          <a:latin typeface="Calibri" panose="020F0502020204030204" pitchFamily="34" charset="0"/>
                          <a:ea typeface="SimSun" panose="02010600030101010101" pitchFamily="2" charset="-122"/>
                          <a:cs typeface="Times New Roman" panose="02020603050405020304" pitchFamily="18" charset="0"/>
                        </a:rPr>
                        <a:t>I</a:t>
                      </a:r>
                      <a:r>
                        <a:rPr lang="en-US" sz="1400" b="0" dirty="0">
                          <a:effectLst/>
                          <a:latin typeface="Calibri" panose="020F0502020204030204" pitchFamily="34" charset="0"/>
                          <a:ea typeface="SimSun" panose="02010600030101010101" pitchFamily="2" charset="-122"/>
                          <a:cs typeface="Times New Roman" panose="02020603050405020304" pitchFamily="18" charset="0"/>
                        </a:rPr>
                        <a:t>tems</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400" b="0" dirty="0">
                          <a:effectLst/>
                          <a:latin typeface="Calibri" panose="020F0502020204030204" pitchFamily="34" charset="0"/>
                          <a:ea typeface="SimSun" panose="02010600030101010101" pitchFamily="2" charset="-122"/>
                          <a:cs typeface="Times New Roman" panose="02020603050405020304" pitchFamily="18" charset="0"/>
                        </a:rPr>
                        <a:t>SID </a:t>
                      </a:r>
                    </a:p>
                    <a:p>
                      <a:pPr marL="0" marR="0">
                        <a:lnSpc>
                          <a:spcPct val="107000"/>
                        </a:lnSpc>
                        <a:spcBef>
                          <a:spcPts val="0"/>
                        </a:spcBef>
                        <a:spcAft>
                          <a:spcPts val="0"/>
                        </a:spcAft>
                      </a:pPr>
                      <a:r>
                        <a:rPr lang="en-US" altLang="zh-CN" sz="1400" b="0" dirty="0">
                          <a:effectLst/>
                          <a:latin typeface="Calibri" panose="020F0502020204030204" pitchFamily="34" charset="0"/>
                          <a:ea typeface="SimSun" panose="02010600030101010101" pitchFamily="2" charset="-122"/>
                          <a:cs typeface="Times New Roman" panose="02020603050405020304" pitchFamily="18" charset="0"/>
                        </a:rPr>
                        <a:t>Progress</a:t>
                      </a:r>
                      <a:endParaRPr lang="en-US" sz="1400" b="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altLang="zh-CN" sz="1400" b="0" dirty="0">
                          <a:effectLst/>
                          <a:latin typeface="Calibri" panose="020F0502020204030204" pitchFamily="34" charset="0"/>
                          <a:ea typeface="SimSun" panose="02010600030101010101" pitchFamily="2" charset="-122"/>
                          <a:cs typeface="Times New Roman" panose="02020603050405020304" pitchFamily="18" charset="0"/>
                        </a:rPr>
                        <a:t>WID</a:t>
                      </a:r>
                    </a:p>
                    <a:p>
                      <a:pPr marL="0" marR="0">
                        <a:lnSpc>
                          <a:spcPct val="107000"/>
                        </a:lnSpc>
                        <a:spcBef>
                          <a:spcPts val="0"/>
                        </a:spcBef>
                        <a:spcAft>
                          <a:spcPts val="0"/>
                        </a:spcAft>
                      </a:pPr>
                      <a:r>
                        <a:rPr lang="en-US" altLang="zh-CN" sz="1400" b="0" dirty="0">
                          <a:effectLst/>
                          <a:latin typeface="Calibri" panose="020F0502020204030204" pitchFamily="34" charset="0"/>
                          <a:ea typeface="SimSun" panose="02010600030101010101" pitchFamily="2" charset="-122"/>
                          <a:cs typeface="Times New Roman" panose="02020603050405020304" pitchFamily="18" charset="0"/>
                        </a:rPr>
                        <a:t>Progress</a:t>
                      </a:r>
                      <a:endParaRPr lang="en-US" sz="1400" b="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400" b="0" dirty="0">
                          <a:effectLst/>
                          <a:latin typeface="Calibri" panose="020F0502020204030204" pitchFamily="34" charset="0"/>
                          <a:ea typeface="SimSun" panose="02010600030101010101" pitchFamily="2" charset="-122"/>
                          <a:cs typeface="Times New Roman" panose="02020603050405020304" pitchFamily="18" charset="0"/>
                        </a:rPr>
                        <a:t>Potential exception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tc>
                  <a:txBody>
                    <a:bodyPr/>
                    <a:lstStyle/>
                    <a:p>
                      <a:pPr marL="0" marR="0">
                        <a:lnSpc>
                          <a:spcPct val="107000"/>
                        </a:lnSpc>
                        <a:spcBef>
                          <a:spcPts val="0"/>
                        </a:spcBef>
                        <a:spcAft>
                          <a:spcPts val="0"/>
                        </a:spcAft>
                      </a:pPr>
                      <a:r>
                        <a:rPr lang="en-US" sz="1400" b="0" dirty="0">
                          <a:effectLst/>
                          <a:latin typeface="Calibri" panose="020F0502020204030204" pitchFamily="34" charset="0"/>
                          <a:ea typeface="SimSun" panose="02010600030101010101" pitchFamily="2" charset="-122"/>
                          <a:cs typeface="Times New Roman" panose="02020603050405020304" pitchFamily="18" charset="0"/>
                        </a:rPr>
                        <a:t>Coordination </a:t>
                      </a:r>
                      <a:r>
                        <a:rPr lang="en-US" altLang="zh-CN" sz="1400" b="0" dirty="0">
                          <a:effectLst/>
                          <a:latin typeface="Calibri" panose="020F0502020204030204" pitchFamily="34" charset="0"/>
                          <a:ea typeface="SimSun" panose="02010600030101010101" pitchFamily="2" charset="-122"/>
                          <a:cs typeface="Times New Roman" panose="02020603050405020304" pitchFamily="18" charset="0"/>
                        </a:rPr>
                        <a:t>with other WGs</a:t>
                      </a:r>
                      <a:endParaRPr lang="en-US" sz="1400" b="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161740">
                <a:tc>
                  <a:txBody>
                    <a:bodyPr/>
                    <a:lstStyle/>
                    <a:p>
                      <a:pPr marL="0" marR="0">
                        <a:lnSpc>
                          <a:spcPct val="107000"/>
                        </a:lnSpc>
                        <a:spcBef>
                          <a:spcPts val="0"/>
                        </a:spcBef>
                        <a:spcAft>
                          <a:spcPts val="0"/>
                        </a:spcAft>
                      </a:pPr>
                      <a:r>
                        <a:rPr lang="en-US" sz="1100" dirty="0" err="1">
                          <a:effectLst/>
                          <a:latin typeface="Calibri" panose="020F0502020204030204" pitchFamily="34" charset="0"/>
                          <a:ea typeface="SimSun" panose="02010600030101010101" pitchFamily="2" charset="-122"/>
                          <a:cs typeface="Times New Roman" panose="02020603050405020304" pitchFamily="18" charset="0"/>
                        </a:rPr>
                        <a:t>eUEPO</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95% </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 </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1"/>
                  </a:ext>
                </a:extLst>
              </a:tr>
              <a:tr h="203569">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Ranging</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85%</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100" kern="1200" dirty="0">
                          <a:solidFill>
                            <a:srgbClr val="FF0000"/>
                          </a:solidFill>
                          <a:effectLst/>
                          <a:latin typeface="Calibri" panose="020F0502020204030204" pitchFamily="34" charset="0"/>
                          <a:ea typeface="SimSun" panose="02010600030101010101" pitchFamily="2" charset="-122"/>
                          <a:cs typeface="Times New Roman" panose="02020603050405020304" pitchFamily="18" charset="0"/>
                        </a:rPr>
                        <a:t>Y</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Coordination</a:t>
                      </a:r>
                      <a:r>
                        <a:rPr lang="en-US" sz="1100" baseline="0" dirty="0">
                          <a:effectLst/>
                          <a:latin typeface="Calibri" panose="020F0502020204030204" pitchFamily="34" charset="0"/>
                          <a:ea typeface="SimSun" panose="02010600030101010101" pitchFamily="2" charset="-122"/>
                          <a:cs typeface="Times New Roman" panose="02020603050405020304" pitchFamily="18" charset="0"/>
                        </a:rPr>
                        <a:t> with </a:t>
                      </a:r>
                      <a:r>
                        <a:rPr lang="en-US" sz="1100" baseline="0" dirty="0" err="1">
                          <a:effectLst/>
                          <a:latin typeface="Calibri" panose="020F0502020204030204" pitchFamily="34" charset="0"/>
                          <a:ea typeface="SimSun" panose="02010600030101010101" pitchFamily="2" charset="-122"/>
                          <a:cs typeface="Times New Roman" panose="02020603050405020304" pitchFamily="18" charset="0"/>
                        </a:rPr>
                        <a:t>RANx</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4">
                        <a:lumMod val="60000"/>
                        <a:lumOff val="40000"/>
                      </a:schemeClr>
                    </a:solidFill>
                  </a:tcPr>
                </a:tc>
                <a:extLst>
                  <a:ext uri="{0D108BD9-81ED-4DB2-BD59-A6C34878D82A}">
                    <a16:rowId xmlns:a16="http://schemas.microsoft.com/office/drawing/2014/main" val="10002"/>
                  </a:ext>
                </a:extLst>
              </a:tr>
              <a:tr h="173657">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UPEAS</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98%</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20%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 </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3"/>
                  </a:ext>
                </a:extLst>
              </a:tr>
              <a:tr h="161740">
                <a:tc>
                  <a:txBody>
                    <a:bodyPr/>
                    <a:lstStyle/>
                    <a:p>
                      <a:pPr marL="0" marR="0">
                        <a:lnSpc>
                          <a:spcPct val="107000"/>
                        </a:lnSpc>
                        <a:spcBef>
                          <a:spcPts val="0"/>
                        </a:spcBef>
                        <a:spcAft>
                          <a:spcPts val="0"/>
                        </a:spcAft>
                      </a:pPr>
                      <a:r>
                        <a:rPr lang="en-US" sz="1100">
                          <a:effectLst/>
                          <a:latin typeface="Calibri" panose="020F0502020204030204" pitchFamily="34" charset="0"/>
                          <a:ea typeface="SimSun" panose="02010600030101010101" pitchFamily="2" charset="-122"/>
                          <a:cs typeface="Times New Roman" panose="02020603050405020304" pitchFamily="18" charset="0"/>
                        </a:rPr>
                        <a:t>PIN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95%</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 coordination</a:t>
                      </a:r>
                      <a:r>
                        <a:rPr lang="en-US" sz="1100" baseline="0" dirty="0">
                          <a:effectLst/>
                          <a:latin typeface="Calibri" panose="020F0502020204030204" pitchFamily="34" charset="0"/>
                          <a:ea typeface="SimSun" panose="02010600030101010101" pitchFamily="2" charset="-122"/>
                          <a:cs typeface="Times New Roman" panose="02020603050405020304" pitchFamily="18" charset="0"/>
                        </a:rPr>
                        <a:t> with SA6/3</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4"/>
                  </a:ext>
                </a:extLst>
              </a:tr>
              <a:tr h="161740">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UAS</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98%</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 coordination</a:t>
                      </a:r>
                      <a:r>
                        <a:rPr lang="en-US" sz="1100" baseline="0" dirty="0">
                          <a:effectLst/>
                          <a:latin typeface="Calibri" panose="020F0502020204030204" pitchFamily="34" charset="0"/>
                          <a:ea typeface="SimSun" panose="02010600030101010101" pitchFamily="2" charset="-122"/>
                          <a:cs typeface="Times New Roman" panose="02020603050405020304" pitchFamily="18" charset="0"/>
                        </a:rPr>
                        <a:t> with </a:t>
                      </a:r>
                      <a:r>
                        <a:rPr lang="en-US" sz="1100" baseline="0" dirty="0" err="1">
                          <a:effectLst/>
                          <a:latin typeface="Calibri" panose="020F0502020204030204" pitchFamily="34" charset="0"/>
                          <a:ea typeface="SimSun" panose="02010600030101010101" pitchFamily="2" charset="-122"/>
                          <a:cs typeface="Times New Roman" panose="02020603050405020304" pitchFamily="18" charset="0"/>
                        </a:rPr>
                        <a:t>RANx</a:t>
                      </a:r>
                      <a:r>
                        <a:rPr lang="en-US" sz="1100" baseline="0" dirty="0">
                          <a:effectLst/>
                          <a:latin typeface="Calibri" panose="020F0502020204030204" pitchFamily="34" charset="0"/>
                          <a:ea typeface="SimSun" panose="02010600030101010101" pitchFamily="2" charset="-122"/>
                          <a:cs typeface="Times New Roman" panose="02020603050405020304" pitchFamily="18" charset="0"/>
                        </a:rPr>
                        <a:t>/SA5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5"/>
                  </a:ext>
                </a:extLst>
              </a:tr>
              <a:tr h="161740">
                <a:tc>
                  <a:txBody>
                    <a:bodyPr/>
                    <a:lstStyle/>
                    <a:p>
                      <a:pPr marL="0" marR="0" algn="l" defTabSz="914400" rtl="0" eaLnBrk="1" latinLnBrk="0" hangingPunct="1">
                        <a:lnSpc>
                          <a:spcPct val="107000"/>
                        </a:lnSpc>
                        <a:spcBef>
                          <a:spcPts val="0"/>
                        </a:spcBef>
                        <a:spcAft>
                          <a:spcPts val="0"/>
                        </a:spcAft>
                      </a:pPr>
                      <a:r>
                        <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5GSAT</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endPar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10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6"/>
                  </a:ext>
                </a:extLst>
              </a:tr>
              <a:tr h="161740">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SFC</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 coordination</a:t>
                      </a:r>
                      <a:r>
                        <a:rPr lang="en-US" sz="1100" baseline="0" dirty="0">
                          <a:effectLst/>
                          <a:latin typeface="Calibri" panose="020F0502020204030204" pitchFamily="34" charset="0"/>
                          <a:ea typeface="SimSun" panose="02010600030101010101" pitchFamily="2" charset="-122"/>
                          <a:cs typeface="Times New Roman" panose="02020603050405020304" pitchFamily="18" charset="0"/>
                        </a:rPr>
                        <a:t> with SA5</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7"/>
                  </a:ext>
                </a:extLst>
              </a:tr>
              <a:tr h="161740">
                <a:tc>
                  <a:txBody>
                    <a:bodyPr/>
                    <a:lstStyle/>
                    <a:p>
                      <a:pPr marL="0" marR="0">
                        <a:lnSpc>
                          <a:spcPct val="107000"/>
                        </a:lnSpc>
                        <a:spcBef>
                          <a:spcPts val="0"/>
                        </a:spcBef>
                        <a:spcAft>
                          <a:spcPts val="0"/>
                        </a:spcAft>
                      </a:pPr>
                      <a:r>
                        <a:rPr lang="en-US" sz="1100">
                          <a:effectLst/>
                          <a:latin typeface="Calibri" panose="020F0502020204030204" pitchFamily="34" charset="0"/>
                          <a:ea typeface="SimSun" panose="02010600030101010101" pitchFamily="2" charset="-122"/>
                          <a:cs typeface="Times New Roman" panose="02020603050405020304" pitchFamily="18" charset="0"/>
                        </a:rPr>
                        <a:t>Redcap</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60%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 coordination</a:t>
                      </a:r>
                      <a:r>
                        <a:rPr lang="en-US" sz="1100" baseline="0" dirty="0">
                          <a:effectLst/>
                          <a:latin typeface="Calibri" panose="020F0502020204030204" pitchFamily="34" charset="0"/>
                          <a:ea typeface="SimSun" panose="02010600030101010101" pitchFamily="2" charset="-122"/>
                          <a:cs typeface="Times New Roman" panose="02020603050405020304" pitchFamily="18" charset="0"/>
                        </a:rPr>
                        <a:t> with </a:t>
                      </a:r>
                      <a:r>
                        <a:rPr lang="en-US" sz="1100" baseline="0" dirty="0" err="1">
                          <a:effectLst/>
                          <a:latin typeface="Calibri" panose="020F0502020204030204" pitchFamily="34" charset="0"/>
                          <a:ea typeface="SimSun" panose="02010600030101010101" pitchFamily="2" charset="-122"/>
                          <a:cs typeface="Times New Roman" panose="02020603050405020304" pitchFamily="18" charset="0"/>
                        </a:rPr>
                        <a:t>RANx</a:t>
                      </a: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8"/>
                  </a:ext>
                </a:extLst>
              </a:tr>
              <a:tr h="161740">
                <a:tc>
                  <a:txBody>
                    <a:bodyPr/>
                    <a:lstStyle/>
                    <a:p>
                      <a:pPr marL="0" marR="0">
                        <a:lnSpc>
                          <a:spcPct val="107000"/>
                        </a:lnSpc>
                        <a:spcBef>
                          <a:spcPts val="0"/>
                        </a:spcBef>
                        <a:spcAft>
                          <a:spcPts val="0"/>
                        </a:spcAft>
                      </a:pPr>
                      <a:r>
                        <a:rPr lang="en-US" sz="1100">
                          <a:effectLst/>
                          <a:latin typeface="Calibri" panose="020F0502020204030204" pitchFamily="34" charset="0"/>
                          <a:ea typeface="SimSun" panose="02010600030101010101" pitchFamily="2" charset="-122"/>
                          <a:cs typeface="Times New Roman" panose="02020603050405020304" pitchFamily="18" charset="0"/>
                        </a:rPr>
                        <a:t>AMP</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80%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 </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09"/>
                  </a:ext>
                </a:extLst>
              </a:tr>
              <a:tr h="161740">
                <a:tc>
                  <a:txBody>
                    <a:bodyPr/>
                    <a:lstStyle/>
                    <a:p>
                      <a:pPr marL="0" marR="0">
                        <a:lnSpc>
                          <a:spcPct val="107000"/>
                        </a:lnSpc>
                        <a:spcBef>
                          <a:spcPts val="0"/>
                        </a:spcBef>
                        <a:spcAft>
                          <a:spcPts val="0"/>
                        </a:spcAft>
                      </a:pPr>
                      <a:r>
                        <a:rPr lang="en-US" sz="1100">
                          <a:effectLst/>
                          <a:latin typeface="Calibri" panose="020F0502020204030204" pitchFamily="34" charset="0"/>
                          <a:ea typeface="SimSun" panose="02010600030101010101" pitchFamily="2" charset="-122"/>
                          <a:cs typeface="Times New Roman" panose="02020603050405020304" pitchFamily="18" charset="0"/>
                        </a:rPr>
                        <a:t>Detnet</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90%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 </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10"/>
                  </a:ext>
                </a:extLst>
              </a:tr>
              <a:tr h="161740">
                <a:tc>
                  <a:txBody>
                    <a:bodyPr/>
                    <a:lstStyle/>
                    <a:p>
                      <a:pPr marL="0" marR="0">
                        <a:lnSpc>
                          <a:spcPct val="107000"/>
                        </a:lnSpc>
                        <a:spcBef>
                          <a:spcPts val="0"/>
                        </a:spcBef>
                        <a:spcAft>
                          <a:spcPts val="0"/>
                        </a:spcAft>
                      </a:pPr>
                      <a:r>
                        <a:rPr lang="en-US" sz="1100">
                          <a:effectLst/>
                          <a:latin typeface="Calibri" panose="020F0502020204030204" pitchFamily="34" charset="0"/>
                          <a:ea typeface="SimSun" panose="02010600030101010101" pitchFamily="2" charset="-122"/>
                          <a:cs typeface="Times New Roman" panose="02020603050405020304" pitchFamily="18" charset="0"/>
                        </a:rPr>
                        <a:t>5WWC</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90%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20%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 coordination with SA3</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11"/>
                  </a:ext>
                </a:extLst>
              </a:tr>
              <a:tr h="161740">
                <a:tc>
                  <a:txBody>
                    <a:bodyPr/>
                    <a:lstStyle/>
                    <a:p>
                      <a:pPr marL="0" marR="0">
                        <a:lnSpc>
                          <a:spcPct val="107000"/>
                        </a:lnSpc>
                        <a:spcBef>
                          <a:spcPts val="0"/>
                        </a:spcBef>
                        <a:spcAft>
                          <a:spcPts val="0"/>
                        </a:spcAft>
                      </a:pPr>
                      <a:r>
                        <a:rPr lang="en-US" sz="1100">
                          <a:effectLst/>
                          <a:latin typeface="Calibri" panose="020F0502020204030204" pitchFamily="34" charset="0"/>
                          <a:ea typeface="SimSun" panose="02010600030101010101" pitchFamily="2" charset="-122"/>
                          <a:cs typeface="Times New Roman" panose="02020603050405020304" pitchFamily="18" charset="0"/>
                        </a:rPr>
                        <a:t>WPS_WLAN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 </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12"/>
                  </a:ext>
                </a:extLst>
              </a:tr>
              <a:tr h="161740">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SUECR</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SimSun" panose="02010600030101010101" pitchFamily="2" charset="-122"/>
                          <a:cs typeface="Times New Roman" panose="02020603050405020304" pitchFamily="18" charset="0"/>
                        </a:rPr>
                        <a:t> </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13"/>
                  </a:ext>
                </a:extLst>
              </a:tr>
              <a:tr h="154312">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ATSSS</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100%</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r>
                        <a:rPr lang="en-US" sz="1050" dirty="0">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nSpc>
                          <a:spcPct val="107000"/>
                        </a:lnSpc>
                        <a:spcBef>
                          <a:spcPts val="0"/>
                        </a:spcBef>
                        <a:spcAft>
                          <a:spcPts val="0"/>
                        </a:spcAft>
                      </a:pPr>
                      <a:endParaRPr lang="en-US" sz="1050" dirty="0">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14"/>
                  </a:ext>
                </a:extLst>
              </a:tr>
              <a:tr h="154312">
                <a:tc>
                  <a:txBody>
                    <a:bodyPr/>
                    <a:lstStyle/>
                    <a:p>
                      <a:pPr marL="0" marR="0" algn="l" defTabSz="914400" rtl="0" eaLnBrk="1" latinLnBrk="0" hangingPunct="1">
                        <a:lnSpc>
                          <a:spcPct val="107000"/>
                        </a:lnSpc>
                        <a:spcBef>
                          <a:spcPts val="0"/>
                        </a:spcBef>
                        <a:spcAft>
                          <a:spcPts val="0"/>
                        </a:spcAft>
                      </a:pPr>
                      <a:r>
                        <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GMEC</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95%</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15%</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 </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15"/>
                  </a:ext>
                </a:extLst>
              </a:tr>
              <a:tr h="270607">
                <a:tc>
                  <a:txBody>
                    <a:bodyPr/>
                    <a:lstStyle/>
                    <a:p>
                      <a:pPr marL="0" marR="0" algn="l" defTabSz="914400" rtl="0" eaLnBrk="1" latinLnBrk="0" hangingPunct="1">
                        <a:lnSpc>
                          <a:spcPct val="107000"/>
                        </a:lnSpc>
                        <a:spcBef>
                          <a:spcPts val="0"/>
                        </a:spcBef>
                        <a:spcAft>
                          <a:spcPts val="0"/>
                        </a:spcAft>
                      </a:pPr>
                      <a:r>
                        <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NG_RTC</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85%</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endPar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r>
                        <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rPr>
                        <a:t>Y</a:t>
                      </a: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tc>
                  <a:txBody>
                    <a:bodyPr/>
                    <a:lstStyle/>
                    <a:p>
                      <a:pPr marL="0" marR="0" algn="l" defTabSz="914400" rtl="0" eaLnBrk="1" latinLnBrk="0" hangingPunct="1">
                        <a:lnSpc>
                          <a:spcPct val="107000"/>
                        </a:lnSpc>
                        <a:spcBef>
                          <a:spcPts val="0"/>
                        </a:spcBef>
                        <a:spcAft>
                          <a:spcPts val="0"/>
                        </a:spcAft>
                      </a:pPr>
                      <a:endParaRPr lang="en-US" sz="1050" kern="1200" dirty="0">
                        <a:solidFill>
                          <a:schemeClr val="tx1"/>
                        </a:solidFill>
                        <a:effectLst/>
                        <a:latin typeface="Calibri" panose="020F0502020204030204" pitchFamily="34" charset="0"/>
                        <a:ea typeface="SimSun" panose="02010600030101010101" pitchFamily="2" charset="-122"/>
                        <a:cs typeface="Times New Roman" panose="02020603050405020304" pitchFamily="18" charset="0"/>
                      </a:endParaRPr>
                    </a:p>
                  </a:txBody>
                  <a:tcPr marL="14098" marR="1409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6">
                        <a:lumMod val="60000"/>
                        <a:lumOff val="40000"/>
                      </a:schemeClr>
                    </a:solidFill>
                  </a:tcPr>
                </a:tc>
                <a:extLst>
                  <a:ext uri="{0D108BD9-81ED-4DB2-BD59-A6C34878D82A}">
                    <a16:rowId xmlns:a16="http://schemas.microsoft.com/office/drawing/2014/main" val="10016"/>
                  </a:ext>
                </a:extLst>
              </a:tr>
            </a:tbl>
          </a:graphicData>
        </a:graphic>
      </p:graphicFrame>
      <p:sp>
        <p:nvSpPr>
          <p:cNvPr id="4" name="文本框 3"/>
          <p:cNvSpPr txBox="1"/>
          <p:nvPr/>
        </p:nvSpPr>
        <p:spPr>
          <a:xfrm>
            <a:off x="587865" y="1651310"/>
            <a:ext cx="3801105" cy="369332"/>
          </a:xfrm>
          <a:prstGeom prst="rect">
            <a:avLst/>
          </a:prstGeom>
          <a:noFill/>
        </p:spPr>
        <p:txBody>
          <a:bodyPr wrap="none" rtlCol="0">
            <a:spAutoFit/>
          </a:bodyPr>
          <a:lstStyle/>
          <a:p>
            <a:r>
              <a:rPr lang="en-US" altLang="zh-CN" dirty="0"/>
              <a:t>Topics on the Nov meeting agenda </a:t>
            </a:r>
            <a:endParaRPr lang="zh-CN" altLang="en-US" dirty="0"/>
          </a:p>
        </p:txBody>
      </p:sp>
      <p:sp>
        <p:nvSpPr>
          <p:cNvPr id="8" name="文本框 7"/>
          <p:cNvSpPr txBox="1"/>
          <p:nvPr/>
        </p:nvSpPr>
        <p:spPr>
          <a:xfrm>
            <a:off x="6706766" y="1651310"/>
            <a:ext cx="4185826" cy="369332"/>
          </a:xfrm>
          <a:prstGeom prst="rect">
            <a:avLst/>
          </a:prstGeom>
          <a:noFill/>
        </p:spPr>
        <p:txBody>
          <a:bodyPr wrap="none" rtlCol="0">
            <a:spAutoFit/>
          </a:bodyPr>
          <a:lstStyle/>
          <a:p>
            <a:r>
              <a:rPr lang="en-US" altLang="zh-CN" dirty="0"/>
              <a:t>Topics not on the Nov meeting agenda </a:t>
            </a:r>
            <a:endParaRPr lang="zh-CN" altLang="en-US" dirty="0"/>
          </a:p>
        </p:txBody>
      </p:sp>
    </p:spTree>
    <p:extLst>
      <p:ext uri="{BB962C8B-B14F-4D97-AF65-F5344CB8AC3E}">
        <p14:creationId xmlns:p14="http://schemas.microsoft.com/office/powerpoint/2010/main" val="79999428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112986" y="447511"/>
            <a:ext cx="10515600" cy="1325563"/>
          </a:xfrm>
        </p:spPr>
        <p:txBody>
          <a:bodyPr/>
          <a:lstStyle/>
          <a:p>
            <a:r>
              <a:rPr lang="en-US" altLang="zh-CN" dirty="0"/>
              <a:t>Proposal: No shift on </a:t>
            </a:r>
            <a:r>
              <a:rPr lang="en-US" dirty="0"/>
              <a:t>Rel-18 timeline</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79007" y="1773074"/>
            <a:ext cx="11598166" cy="4351338"/>
          </a:xfrm>
        </p:spPr>
        <p:txBody>
          <a:bodyPr/>
          <a:lstStyle/>
          <a:p>
            <a:r>
              <a:rPr lang="en-US" sz="2400" dirty="0"/>
              <a:t>Both SA2 and SA6 have no major items which would require a prolongation of Rel-18</a:t>
            </a:r>
          </a:p>
          <a:p>
            <a:r>
              <a:rPr lang="en-US" altLang="zh-CN" sz="2400" dirty="0"/>
              <a:t>Clear scope of the SA2 WID based on the conclusions</a:t>
            </a:r>
          </a:p>
          <a:p>
            <a:pPr lvl="1"/>
            <a:r>
              <a:rPr lang="en-US" altLang="zh-CN" sz="2000" dirty="0"/>
              <a:t>All the SA2 studies for the topics not on the Nov 2022 meeting agenda must be finished in 2023 January E-meeting </a:t>
            </a:r>
          </a:p>
          <a:p>
            <a:pPr lvl="1"/>
            <a:r>
              <a:rPr lang="en-US" sz="2000" dirty="0"/>
              <a:t>Drop the key issues not concluded </a:t>
            </a:r>
          </a:p>
          <a:p>
            <a:r>
              <a:rPr lang="en-US" sz="2400" dirty="0"/>
              <a:t>If items are not completed in SA2/SA6 by March, those can be handled via exceptions (discussed &amp; agreed in March plenary), i.e. business as usual.</a:t>
            </a:r>
          </a:p>
          <a:p>
            <a:pPr lvl="1"/>
            <a:r>
              <a:rPr lang="en-US" sz="2000" dirty="0"/>
              <a:t>Exceptions have the advantage that they give a clear list and plan for the open issues. </a:t>
            </a:r>
          </a:p>
          <a:p>
            <a:pPr lvl="1"/>
            <a:r>
              <a:rPr lang="en-US" sz="2000" dirty="0"/>
              <a:t>Shifting the whole release opens door for additional, time-consuming discussions.</a:t>
            </a:r>
          </a:p>
          <a:p>
            <a:r>
              <a:rPr lang="en-US" sz="2400" dirty="0"/>
              <a:t>SA3 and SA5 are in the same situation as usual at this point in releases. Their work is always dependent on SA2/SA6 output and therefore a shift will not help them to reduce the workload. Also CT groups are used to handle SA3/SA5 input later in the release. </a:t>
            </a:r>
          </a:p>
          <a:p>
            <a:pPr marL="0" indent="0">
              <a:buNone/>
            </a:pPr>
            <a:endParaRPr lang="en-US"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2712" y="365125"/>
            <a:ext cx="10515600" cy="1325563"/>
          </a:xfrm>
        </p:spPr>
        <p:txBody>
          <a:bodyPr/>
          <a:lstStyle/>
          <a:p>
            <a:r>
              <a:rPr lang="en-US" dirty="0"/>
              <a:t>Rel-19 planning</a:t>
            </a:r>
          </a:p>
        </p:txBody>
      </p:sp>
      <p:sp>
        <p:nvSpPr>
          <p:cNvPr id="3" name="Content Placeholder 2"/>
          <p:cNvSpPr>
            <a:spLocks noGrp="1"/>
          </p:cNvSpPr>
          <p:nvPr>
            <p:ph idx="1"/>
          </p:nvPr>
        </p:nvSpPr>
        <p:spPr>
          <a:xfrm>
            <a:off x="362712" y="1825625"/>
            <a:ext cx="11670792" cy="3368167"/>
          </a:xfrm>
        </p:spPr>
        <p:txBody>
          <a:bodyPr/>
          <a:lstStyle/>
          <a:p>
            <a:r>
              <a:rPr lang="en-US" sz="2000" dirty="0"/>
              <a:t>In Release 17 and Release 18 SA content discussion, prioritization and approval (mostly for SA2) took 6 months from the start of the release causing the actual technical discussion time budget is very limited. 3GPP SA needs to take serious efforts to improve in order to free more time for technical discussions.</a:t>
            </a:r>
          </a:p>
          <a:p>
            <a:r>
              <a:rPr lang="en-US" sz="2000" dirty="0"/>
              <a:t>It is reasonable to follow the SA timeline with approving and starting the work earlier on if there is consensus while not necessarily waiting for the RAN final package.</a:t>
            </a:r>
          </a:p>
          <a:p>
            <a:r>
              <a:rPr lang="en-US" altLang="zh-CN" sz="2000" dirty="0"/>
              <a:t>SA2 and possibly other SA WGs should, based on the timeline and the resulting number of available TUs, come up with a maximum number of S/WIs which would be realistic to be worked on during Rel-19.</a:t>
            </a:r>
            <a:endParaRPr lang="en-US" sz="2000" dirty="0"/>
          </a:p>
          <a:p>
            <a:r>
              <a:rPr lang="en-US" altLang="zh-CN" sz="2000" dirty="0"/>
              <a:t>Conclusion on Release timeline and contents in the same plenary would lead to re-planning and additional efforts, e.g. for the determination of how much content fits into a release. </a:t>
            </a:r>
            <a:r>
              <a:rPr lang="en-US" sz="2000" dirty="0"/>
              <a:t>It is worthwhile to consider approving the timeline at the beginning of the content discussions.</a:t>
            </a:r>
          </a:p>
          <a:p>
            <a:r>
              <a:rPr lang="en-US" sz="2000" dirty="0"/>
              <a:t>All issues which impact RAN / CT need to be decided together with the other TSGs.</a:t>
            </a:r>
          </a:p>
          <a:p>
            <a:endParaRPr lang="en-US" sz="2000" dirty="0"/>
          </a:p>
        </p:txBody>
      </p:sp>
    </p:spTree>
    <p:extLst>
      <p:ext uri="{BB962C8B-B14F-4D97-AF65-F5344CB8AC3E}">
        <p14:creationId xmlns:p14="http://schemas.microsoft.com/office/powerpoint/2010/main" val="12983549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7297" y="263160"/>
            <a:ext cx="10515600" cy="1325563"/>
          </a:xfrm>
        </p:spPr>
        <p:txBody>
          <a:bodyPr/>
          <a:lstStyle/>
          <a:p>
            <a:r>
              <a:rPr lang="en-US" dirty="0"/>
              <a:t>Overview of R19 planning</a:t>
            </a:r>
          </a:p>
        </p:txBody>
      </p:sp>
      <p:grpSp>
        <p:nvGrpSpPr>
          <p:cNvPr id="4" name="Group 3"/>
          <p:cNvGrpSpPr/>
          <p:nvPr/>
        </p:nvGrpSpPr>
        <p:grpSpPr>
          <a:xfrm>
            <a:off x="347472" y="1441577"/>
            <a:ext cx="11475720" cy="5017561"/>
            <a:chOff x="0" y="169758"/>
            <a:chExt cx="12539178" cy="6896059"/>
          </a:xfrm>
        </p:grpSpPr>
        <p:sp>
          <p:nvSpPr>
            <p:cNvPr id="5" name="Rectangle 4"/>
            <p:cNvSpPr/>
            <p:nvPr/>
          </p:nvSpPr>
          <p:spPr>
            <a:xfrm>
              <a:off x="0" y="3797059"/>
              <a:ext cx="12192001" cy="3060941"/>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2400" i="1">
                  <a:solidFill>
                    <a:schemeClr val="accent6">
                      <a:lumMod val="75000"/>
                    </a:schemeClr>
                  </a:solidFill>
                </a:rPr>
                <a:t>Release 19</a:t>
              </a:r>
              <a:endParaRPr lang="en-US" sz="2400" i="1" dirty="0">
                <a:solidFill>
                  <a:schemeClr val="accent6">
                    <a:lumMod val="75000"/>
                  </a:schemeClr>
                </a:solidFill>
              </a:endParaRPr>
            </a:p>
          </p:txBody>
        </p:sp>
        <p:sp>
          <p:nvSpPr>
            <p:cNvPr id="6" name="Rectangle 5"/>
            <p:cNvSpPr/>
            <p:nvPr/>
          </p:nvSpPr>
          <p:spPr>
            <a:xfrm>
              <a:off x="1" y="1900372"/>
              <a:ext cx="12192000" cy="179806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r"/>
              <a:r>
                <a:rPr lang="en-US" sz="2400" i="1" dirty="0">
                  <a:solidFill>
                    <a:schemeClr val="accent1">
                      <a:lumMod val="75000"/>
                    </a:schemeClr>
                  </a:solidFill>
                </a:rPr>
                <a:t>Release 18</a:t>
              </a:r>
            </a:p>
          </p:txBody>
        </p:sp>
        <p:grpSp>
          <p:nvGrpSpPr>
            <p:cNvPr id="7" name="Group 6"/>
            <p:cNvGrpSpPr/>
            <p:nvPr/>
          </p:nvGrpSpPr>
          <p:grpSpPr>
            <a:xfrm>
              <a:off x="103906"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40" name="Straight Connector 39"/>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41" name="Rectangle 40"/>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SA#98-e</a:t>
                </a:r>
              </a:p>
              <a:p>
                <a:pPr algn="ctr"/>
                <a:r>
                  <a:rPr lang="en-US" sz="1600" dirty="0">
                    <a:solidFill>
                      <a:schemeClr val="tx1"/>
                    </a:solidFill>
                  </a:rPr>
                  <a:t>12/22</a:t>
                </a:r>
              </a:p>
            </p:txBody>
          </p:sp>
        </p:grpSp>
        <p:grpSp>
          <p:nvGrpSpPr>
            <p:cNvPr id="8" name="Group 7"/>
            <p:cNvGrpSpPr/>
            <p:nvPr/>
          </p:nvGrpSpPr>
          <p:grpSpPr>
            <a:xfrm>
              <a:off x="2247814"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8" name="Straight Connector 37"/>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9" name="Rectangle 38"/>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SA#99</a:t>
                </a:r>
              </a:p>
              <a:p>
                <a:pPr algn="ctr"/>
                <a:r>
                  <a:rPr lang="en-US" sz="1600" dirty="0">
                    <a:solidFill>
                      <a:schemeClr val="tx1"/>
                    </a:solidFill>
                  </a:rPr>
                  <a:t>EU 3/23</a:t>
                </a:r>
              </a:p>
            </p:txBody>
          </p:sp>
        </p:grpSp>
        <p:grpSp>
          <p:nvGrpSpPr>
            <p:cNvPr id="9" name="Group 8"/>
            <p:cNvGrpSpPr/>
            <p:nvPr/>
          </p:nvGrpSpPr>
          <p:grpSpPr>
            <a:xfrm>
              <a:off x="4391722"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6" name="Straight Connector 35"/>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7" name="Rectangle 36"/>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SA#100-e</a:t>
                </a:r>
              </a:p>
              <a:p>
                <a:pPr algn="ctr"/>
                <a:r>
                  <a:rPr lang="en-US" sz="1600" dirty="0">
                    <a:solidFill>
                      <a:schemeClr val="tx1"/>
                    </a:solidFill>
                  </a:rPr>
                  <a:t>6/23</a:t>
                </a:r>
              </a:p>
            </p:txBody>
          </p:sp>
        </p:grpSp>
        <p:grpSp>
          <p:nvGrpSpPr>
            <p:cNvPr id="10" name="Group 9"/>
            <p:cNvGrpSpPr/>
            <p:nvPr/>
          </p:nvGrpSpPr>
          <p:grpSpPr>
            <a:xfrm>
              <a:off x="6535630"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4" name="Straight Connector 33"/>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5" name="Rectangle 34"/>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SA#101</a:t>
                </a:r>
              </a:p>
              <a:p>
                <a:pPr algn="ctr"/>
                <a:r>
                  <a:rPr lang="en-US" sz="1600" dirty="0">
                    <a:solidFill>
                      <a:schemeClr val="tx1"/>
                    </a:solidFill>
                  </a:rPr>
                  <a:t>9/23</a:t>
                </a:r>
              </a:p>
            </p:txBody>
          </p:sp>
        </p:grpSp>
        <p:grpSp>
          <p:nvGrpSpPr>
            <p:cNvPr id="11" name="Group 10"/>
            <p:cNvGrpSpPr/>
            <p:nvPr/>
          </p:nvGrpSpPr>
          <p:grpSpPr>
            <a:xfrm>
              <a:off x="8679538"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2" name="Straight Connector 31"/>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SA#102-e</a:t>
                </a:r>
              </a:p>
              <a:p>
                <a:pPr algn="ctr"/>
                <a:r>
                  <a:rPr lang="en-US" sz="1600" dirty="0">
                    <a:solidFill>
                      <a:schemeClr val="tx1"/>
                    </a:solidFill>
                  </a:rPr>
                  <a:t>12/23</a:t>
                </a:r>
              </a:p>
            </p:txBody>
          </p:sp>
        </p:grpSp>
        <p:grpSp>
          <p:nvGrpSpPr>
            <p:cNvPr id="12" name="Group 11"/>
            <p:cNvGrpSpPr/>
            <p:nvPr/>
          </p:nvGrpSpPr>
          <p:grpSpPr>
            <a:xfrm>
              <a:off x="10823448" y="169758"/>
              <a:ext cx="1080655" cy="6896059"/>
              <a:chOff x="626423" y="803603"/>
              <a:chExt cx="1080655" cy="6054397"/>
            </a:xfrm>
            <a:solidFill>
              <a:schemeClr val="accent4">
                <a:lumMod val="60000"/>
                <a:lumOff val="40000"/>
              </a:schemeClr>
            </a:solidFill>
            <a:scene3d>
              <a:camera prst="isometricOffAxis1Right"/>
              <a:lightRig rig="threePt" dir="t"/>
            </a:scene3d>
          </p:grpSpPr>
          <p:cxnSp>
            <p:nvCxnSpPr>
              <p:cNvPr id="30" name="Straight Connector 29"/>
              <p:cNvCxnSpPr/>
              <p:nvPr/>
            </p:nvCxnSpPr>
            <p:spPr>
              <a:xfrm flipH="1">
                <a:off x="1166751" y="1417320"/>
                <a:ext cx="0" cy="5440680"/>
              </a:xfrm>
              <a:prstGeom prst="line">
                <a:avLst/>
              </a:prstGeom>
              <a:grpFill/>
              <a:sp3d>
                <a:bevelT w="101600" prst="riblet"/>
              </a:sp3d>
            </p:spPr>
            <p:style>
              <a:lnRef idx="1">
                <a:schemeClr val="accent1"/>
              </a:lnRef>
              <a:fillRef idx="0">
                <a:schemeClr val="accent1"/>
              </a:fillRef>
              <a:effectRef idx="0">
                <a:schemeClr val="accent1"/>
              </a:effectRef>
              <a:fontRef idx="minor">
                <a:schemeClr val="tx1"/>
              </a:fontRef>
            </p:style>
          </p:cxnSp>
          <p:sp>
            <p:nvSpPr>
              <p:cNvPr id="31" name="Rectangle 30"/>
              <p:cNvSpPr/>
              <p:nvPr/>
            </p:nvSpPr>
            <p:spPr>
              <a:xfrm>
                <a:off x="626423" y="803603"/>
                <a:ext cx="1080655" cy="605641"/>
              </a:xfrm>
              <a:prstGeom prst="rect">
                <a:avLst/>
              </a:prstGeom>
              <a:grpFill/>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chemeClr val="tx1"/>
                    </a:solidFill>
                  </a:rPr>
                  <a:t>SA#103</a:t>
                </a:r>
              </a:p>
              <a:p>
                <a:pPr algn="ctr"/>
                <a:r>
                  <a:rPr lang="en-US" sz="1600" dirty="0">
                    <a:solidFill>
                      <a:schemeClr val="tx1"/>
                    </a:solidFill>
                  </a:rPr>
                  <a:t>3/24</a:t>
                </a:r>
              </a:p>
            </p:txBody>
          </p:sp>
        </p:grpSp>
        <p:sp>
          <p:nvSpPr>
            <p:cNvPr id="13" name="TextBox 12"/>
            <p:cNvSpPr txBox="1"/>
            <p:nvPr/>
          </p:nvSpPr>
          <p:spPr>
            <a:xfrm>
              <a:off x="189282" y="2095441"/>
              <a:ext cx="1612672" cy="803706"/>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a:solidFill>
                    <a:schemeClr val="bg2">
                      <a:lumMod val="25000"/>
                    </a:schemeClr>
                  </a:solidFill>
                </a:rPr>
                <a:t>R18 Timeline</a:t>
              </a:r>
            </a:p>
            <a:p>
              <a:r>
                <a:rPr lang="en-US" sz="1600" dirty="0">
                  <a:solidFill>
                    <a:schemeClr val="bg2">
                      <a:lumMod val="25000"/>
                    </a:schemeClr>
                  </a:solidFill>
                </a:rPr>
                <a:t>confirm/shift</a:t>
              </a:r>
            </a:p>
          </p:txBody>
        </p:sp>
        <p:sp>
          <p:nvSpPr>
            <p:cNvPr id="14" name="TextBox 13"/>
            <p:cNvSpPr txBox="1"/>
            <p:nvPr/>
          </p:nvSpPr>
          <p:spPr>
            <a:xfrm>
              <a:off x="2302226" y="1272320"/>
              <a:ext cx="1187210" cy="465303"/>
            </a:xfrm>
            <a:prstGeom prst="rect">
              <a:avLst/>
            </a:prstGeom>
            <a:solidFill>
              <a:srgbClr val="FF0000"/>
            </a:solidFill>
            <a:scene3d>
              <a:camera prst="orthographicFront"/>
              <a:lightRig rig="threePt" dir="t"/>
            </a:scene3d>
            <a:sp3d>
              <a:bevelT w="101600" prst="riblet"/>
            </a:sp3d>
          </p:spPr>
          <p:txBody>
            <a:bodyPr wrap="none" rtlCol="0">
              <a:spAutoFit/>
            </a:bodyPr>
            <a:lstStyle/>
            <a:p>
              <a:r>
                <a:rPr lang="en-US" sz="1600" dirty="0">
                  <a:solidFill>
                    <a:schemeClr val="bg1"/>
                  </a:solidFill>
                </a:rPr>
                <a:t>Elections</a:t>
              </a:r>
            </a:p>
          </p:txBody>
        </p:sp>
        <p:sp>
          <p:nvSpPr>
            <p:cNvPr id="15" name="TextBox 14"/>
            <p:cNvSpPr txBox="1"/>
            <p:nvPr/>
          </p:nvSpPr>
          <p:spPr>
            <a:xfrm>
              <a:off x="4391722" y="1272320"/>
              <a:ext cx="1946561" cy="465303"/>
            </a:xfrm>
            <a:prstGeom prst="rect">
              <a:avLst/>
            </a:prstGeom>
            <a:solidFill>
              <a:srgbClr val="FF0000"/>
            </a:solidFill>
            <a:scene3d>
              <a:camera prst="orthographicFront"/>
              <a:lightRig rig="threePt" dir="t"/>
            </a:scene3d>
            <a:sp3d>
              <a:bevelT w="101600" prst="riblet"/>
            </a:sp3d>
          </p:spPr>
          <p:txBody>
            <a:bodyPr wrap="none" rtlCol="0">
              <a:spAutoFit/>
            </a:bodyPr>
            <a:lstStyle/>
            <a:p>
              <a:r>
                <a:rPr lang="en-US" sz="1600" dirty="0">
                  <a:solidFill>
                    <a:schemeClr val="bg1"/>
                  </a:solidFill>
                </a:rPr>
                <a:t>New Leadership</a:t>
              </a:r>
            </a:p>
          </p:txBody>
        </p:sp>
        <p:sp>
          <p:nvSpPr>
            <p:cNvPr id="16" name="TextBox 15"/>
            <p:cNvSpPr txBox="1"/>
            <p:nvPr/>
          </p:nvSpPr>
          <p:spPr>
            <a:xfrm>
              <a:off x="181011" y="4071019"/>
              <a:ext cx="1429078" cy="1142110"/>
            </a:xfrm>
            <a:prstGeom prst="rect">
              <a:avLst/>
            </a:prstGeom>
            <a:solidFill>
              <a:schemeClr val="accent1">
                <a:lumMod val="75000"/>
              </a:schemeClr>
            </a:solidFill>
            <a:scene3d>
              <a:camera prst="orthographicFront"/>
              <a:lightRig rig="threePt" dir="t"/>
            </a:scene3d>
            <a:sp3d>
              <a:bevelT w="101600" prst="riblet"/>
            </a:sp3d>
          </p:spPr>
          <p:txBody>
            <a:bodyPr wrap="none" rtlCol="0">
              <a:spAutoFit/>
            </a:bodyPr>
            <a:lstStyle/>
            <a:p>
              <a:r>
                <a:rPr lang="en-US" sz="1600" dirty="0">
                  <a:solidFill>
                    <a:schemeClr val="bg1"/>
                  </a:solidFill>
                </a:rPr>
                <a:t>Agree R19 </a:t>
              </a:r>
            </a:p>
            <a:p>
              <a:r>
                <a:rPr lang="en-US" sz="1600" dirty="0">
                  <a:solidFill>
                    <a:schemeClr val="bg1"/>
                  </a:solidFill>
                </a:rPr>
                <a:t>Planning</a:t>
              </a:r>
            </a:p>
            <a:p>
              <a:r>
                <a:rPr lang="en-US" sz="1600" dirty="0">
                  <a:solidFill>
                    <a:schemeClr val="bg1"/>
                  </a:solidFill>
                </a:rPr>
                <a:t>Process</a:t>
              </a:r>
            </a:p>
          </p:txBody>
        </p:sp>
        <p:sp>
          <p:nvSpPr>
            <p:cNvPr id="17" name="TextBox 16"/>
            <p:cNvSpPr txBox="1"/>
            <p:nvPr/>
          </p:nvSpPr>
          <p:spPr>
            <a:xfrm>
              <a:off x="2134162" y="2118521"/>
              <a:ext cx="2214676" cy="803706"/>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a:solidFill>
                    <a:schemeClr val="bg2">
                      <a:lumMod val="25000"/>
                    </a:schemeClr>
                  </a:solidFill>
                </a:rPr>
                <a:t>Stage 2 Functional</a:t>
              </a:r>
            </a:p>
            <a:p>
              <a:r>
                <a:rPr lang="en-US" sz="1600" dirty="0">
                  <a:solidFill>
                    <a:schemeClr val="bg2">
                      <a:lumMod val="25000"/>
                    </a:schemeClr>
                  </a:solidFill>
                </a:rPr>
                <a:t>Freeze </a:t>
              </a:r>
            </a:p>
          </p:txBody>
        </p:sp>
        <p:sp>
          <p:nvSpPr>
            <p:cNvPr id="18" name="TextBox 17"/>
            <p:cNvSpPr txBox="1"/>
            <p:nvPr/>
          </p:nvSpPr>
          <p:spPr>
            <a:xfrm>
              <a:off x="2128421" y="2932578"/>
              <a:ext cx="2094680" cy="465303"/>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a:solidFill>
                    <a:schemeClr val="bg2">
                      <a:lumMod val="25000"/>
                    </a:schemeClr>
                  </a:solidFill>
                </a:rPr>
                <a:t>Agree Exceptions</a:t>
              </a:r>
            </a:p>
          </p:txBody>
        </p:sp>
        <p:sp>
          <p:nvSpPr>
            <p:cNvPr id="19" name="TextBox 18"/>
            <p:cNvSpPr txBox="1"/>
            <p:nvPr/>
          </p:nvSpPr>
          <p:spPr>
            <a:xfrm>
              <a:off x="4391722" y="2932578"/>
              <a:ext cx="2066556" cy="465303"/>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a:solidFill>
                    <a:schemeClr val="bg2">
                      <a:lumMod val="25000"/>
                    </a:schemeClr>
                  </a:solidFill>
                </a:rPr>
                <a:t>Close Exceptions</a:t>
              </a:r>
            </a:p>
          </p:txBody>
        </p:sp>
        <p:sp>
          <p:nvSpPr>
            <p:cNvPr id="20" name="TextBox 19"/>
            <p:cNvSpPr txBox="1"/>
            <p:nvPr/>
          </p:nvSpPr>
          <p:spPr>
            <a:xfrm>
              <a:off x="8679537" y="2049274"/>
              <a:ext cx="1856564" cy="465303"/>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a:solidFill>
                    <a:schemeClr val="bg2">
                      <a:lumMod val="25000"/>
                    </a:schemeClr>
                  </a:solidFill>
                </a:rPr>
                <a:t>Stage 3 Freeze</a:t>
              </a:r>
            </a:p>
          </p:txBody>
        </p:sp>
        <p:sp>
          <p:nvSpPr>
            <p:cNvPr id="21" name="TextBox 20"/>
            <p:cNvSpPr txBox="1"/>
            <p:nvPr/>
          </p:nvSpPr>
          <p:spPr>
            <a:xfrm>
              <a:off x="10817609" y="2049274"/>
              <a:ext cx="1721569" cy="465303"/>
            </a:xfrm>
            <a:prstGeom prst="rect">
              <a:avLst/>
            </a:prstGeom>
            <a:solidFill>
              <a:schemeClr val="accent6">
                <a:lumMod val="60000"/>
                <a:lumOff val="40000"/>
              </a:schemeClr>
            </a:solidFill>
            <a:scene3d>
              <a:camera prst="orthographicFront"/>
              <a:lightRig rig="threePt" dir="t"/>
            </a:scene3d>
            <a:sp3d>
              <a:bevelT w="101600" prst="riblet"/>
            </a:sp3d>
          </p:spPr>
          <p:txBody>
            <a:bodyPr wrap="none" rtlCol="0">
              <a:spAutoFit/>
            </a:bodyPr>
            <a:lstStyle/>
            <a:p>
              <a:r>
                <a:rPr lang="en-US" sz="1600" dirty="0">
                  <a:solidFill>
                    <a:schemeClr val="bg2">
                      <a:lumMod val="25000"/>
                    </a:schemeClr>
                  </a:solidFill>
                </a:rPr>
                <a:t>A</a:t>
              </a:r>
              <a:r>
                <a:rPr lang="en-US" altLang="zh-CN" sz="1600" dirty="0">
                  <a:solidFill>
                    <a:schemeClr val="bg2">
                      <a:lumMod val="25000"/>
                    </a:schemeClr>
                  </a:solidFill>
                </a:rPr>
                <a:t>SN.1</a:t>
              </a:r>
              <a:r>
                <a:rPr lang="en-US" sz="1600" dirty="0">
                  <a:solidFill>
                    <a:schemeClr val="bg2">
                      <a:lumMod val="25000"/>
                    </a:schemeClr>
                  </a:solidFill>
                </a:rPr>
                <a:t> Freeze</a:t>
              </a:r>
            </a:p>
          </p:txBody>
        </p:sp>
        <p:sp>
          <p:nvSpPr>
            <p:cNvPr id="22" name="TextBox 21"/>
            <p:cNvSpPr txBox="1"/>
            <p:nvPr/>
          </p:nvSpPr>
          <p:spPr>
            <a:xfrm>
              <a:off x="2128421" y="4071019"/>
              <a:ext cx="2109979" cy="803706"/>
            </a:xfrm>
            <a:prstGeom prst="rect">
              <a:avLst/>
            </a:prstGeom>
            <a:solidFill>
              <a:schemeClr val="accent1">
                <a:lumMod val="75000"/>
              </a:schemeClr>
            </a:solidFill>
            <a:scene3d>
              <a:camera prst="orthographicFront"/>
              <a:lightRig rig="threePt" dir="t"/>
            </a:scene3d>
            <a:sp3d>
              <a:bevelT w="101600" prst="riblet"/>
            </a:sp3d>
          </p:spPr>
          <p:txBody>
            <a:bodyPr wrap="none" rtlCol="0">
              <a:spAutoFit/>
            </a:bodyPr>
            <a:lstStyle/>
            <a:p>
              <a:r>
                <a:rPr lang="en-US" sz="1600" dirty="0">
                  <a:solidFill>
                    <a:schemeClr val="bg1"/>
                  </a:solidFill>
                </a:rPr>
                <a:t>3GPP R19 </a:t>
              </a:r>
            </a:p>
            <a:p>
              <a:r>
                <a:rPr lang="en-US" sz="1600" dirty="0">
                  <a:solidFill>
                    <a:schemeClr val="bg1"/>
                  </a:solidFill>
                </a:rPr>
                <a:t>Timeline Approval</a:t>
              </a:r>
            </a:p>
          </p:txBody>
        </p:sp>
        <p:sp>
          <p:nvSpPr>
            <p:cNvPr id="23" name="TextBox 22"/>
            <p:cNvSpPr txBox="1"/>
            <p:nvPr/>
          </p:nvSpPr>
          <p:spPr>
            <a:xfrm>
              <a:off x="2141073" y="5211215"/>
              <a:ext cx="1935161" cy="803706"/>
            </a:xfrm>
            <a:prstGeom prst="rect">
              <a:avLst/>
            </a:prstGeom>
            <a:solidFill>
              <a:schemeClr val="accent1">
                <a:lumMod val="75000"/>
              </a:schemeClr>
            </a:solidFill>
            <a:scene3d>
              <a:camera prst="orthographicFront"/>
              <a:lightRig rig="threePt" dir="t"/>
            </a:scene3d>
            <a:sp3d>
              <a:bevelT w="101600" prst="riblet"/>
            </a:sp3d>
          </p:spPr>
          <p:txBody>
            <a:bodyPr wrap="none" rtlCol="0">
              <a:spAutoFit/>
            </a:bodyPr>
            <a:lstStyle/>
            <a:p>
              <a:r>
                <a:rPr lang="en-US" sz="1600" dirty="0">
                  <a:solidFill>
                    <a:schemeClr val="bg1"/>
                  </a:solidFill>
                </a:rPr>
                <a:t>R19 SA Content</a:t>
              </a:r>
            </a:p>
            <a:p>
              <a:r>
                <a:rPr lang="en-US" sz="1600" dirty="0">
                  <a:solidFill>
                    <a:schemeClr val="bg1"/>
                  </a:solidFill>
                </a:rPr>
                <a:t>Discussions</a:t>
              </a:r>
            </a:p>
          </p:txBody>
        </p:sp>
        <p:sp>
          <p:nvSpPr>
            <p:cNvPr id="24" name="Rectangle 23"/>
            <p:cNvSpPr/>
            <p:nvPr/>
          </p:nvSpPr>
          <p:spPr>
            <a:xfrm>
              <a:off x="990600" y="6305797"/>
              <a:ext cx="3941450" cy="451262"/>
            </a:xfrm>
            <a:prstGeom prst="rect">
              <a:avLst/>
            </a:prstGeom>
            <a:gradFill flip="none" rotWithShape="1">
              <a:gsLst>
                <a:gs pos="0">
                  <a:schemeClr val="accent1">
                    <a:lumMod val="5000"/>
                    <a:lumOff val="95000"/>
                  </a:schemeClr>
                </a:gs>
                <a:gs pos="100000">
                  <a:schemeClr val="accent1">
                    <a:lumMod val="45000"/>
                    <a:lumOff val="55000"/>
                  </a:schemeClr>
                </a:gs>
                <a:gs pos="99000">
                  <a:schemeClr val="accent1">
                    <a:lumMod val="45000"/>
                    <a:lumOff val="55000"/>
                  </a:schemeClr>
                </a:gs>
                <a:gs pos="100000">
                  <a:schemeClr val="accent1">
                    <a:lumMod val="30000"/>
                    <a:lumOff val="70000"/>
                  </a:schemeClr>
                </a:gs>
              </a:gsLst>
              <a:lin ang="0" scaled="1"/>
              <a:tileRect/>
            </a:gradFill>
            <a:ln>
              <a:noFill/>
            </a:ln>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i="1" dirty="0">
                  <a:solidFill>
                    <a:schemeClr val="tx1"/>
                  </a:solidFill>
                </a:rPr>
                <a:t>SA2/6 work on R19 SIDs </a:t>
              </a:r>
            </a:p>
          </p:txBody>
        </p:sp>
        <p:sp>
          <p:nvSpPr>
            <p:cNvPr id="26" name="TextBox 25"/>
            <p:cNvSpPr txBox="1"/>
            <p:nvPr/>
          </p:nvSpPr>
          <p:spPr>
            <a:xfrm>
              <a:off x="6869555" y="5187510"/>
              <a:ext cx="2576792" cy="803706"/>
            </a:xfrm>
            <a:prstGeom prst="rect">
              <a:avLst/>
            </a:prstGeom>
            <a:solidFill>
              <a:schemeClr val="accent1">
                <a:lumMod val="75000"/>
              </a:schemeClr>
            </a:solidFill>
            <a:scene3d>
              <a:camera prst="orthographicFront"/>
              <a:lightRig rig="threePt" dir="t"/>
            </a:scene3d>
            <a:sp3d>
              <a:bevelT w="101600" prst="riblet"/>
            </a:sp3d>
          </p:spPr>
          <p:txBody>
            <a:bodyPr wrap="square" rtlCol="0">
              <a:spAutoFit/>
            </a:bodyPr>
            <a:lstStyle/>
            <a:p>
              <a:r>
                <a:rPr lang="en-US" sz="1600" dirty="0">
                  <a:solidFill>
                    <a:schemeClr val="bg1"/>
                  </a:solidFill>
                </a:rPr>
                <a:t>SA/RAN/CT R19 Content Approval</a:t>
              </a:r>
            </a:p>
          </p:txBody>
        </p:sp>
        <p:sp>
          <p:nvSpPr>
            <p:cNvPr id="28" name="TextBox 27"/>
            <p:cNvSpPr txBox="1"/>
            <p:nvPr/>
          </p:nvSpPr>
          <p:spPr>
            <a:xfrm>
              <a:off x="4391722" y="5211215"/>
              <a:ext cx="2055157" cy="803706"/>
            </a:xfrm>
            <a:prstGeom prst="rect">
              <a:avLst/>
            </a:prstGeom>
            <a:solidFill>
              <a:schemeClr val="accent1">
                <a:lumMod val="75000"/>
              </a:schemeClr>
            </a:solidFill>
            <a:scene3d>
              <a:camera prst="orthographicFront"/>
              <a:lightRig rig="threePt" dir="t"/>
            </a:scene3d>
            <a:sp3d>
              <a:bevelT w="101600" prst="riblet"/>
            </a:sp3d>
          </p:spPr>
          <p:txBody>
            <a:bodyPr wrap="none" rtlCol="0">
              <a:spAutoFit/>
            </a:bodyPr>
            <a:lstStyle/>
            <a:p>
              <a:r>
                <a:rPr lang="en-US" sz="1600" dirty="0">
                  <a:solidFill>
                    <a:schemeClr val="bg1"/>
                  </a:solidFill>
                </a:rPr>
                <a:t>SA Specific R19 </a:t>
              </a:r>
            </a:p>
            <a:p>
              <a:r>
                <a:rPr lang="en-US" sz="1600" dirty="0">
                  <a:solidFill>
                    <a:schemeClr val="bg1"/>
                  </a:solidFill>
                </a:rPr>
                <a:t>Content Approval</a:t>
              </a:r>
            </a:p>
          </p:txBody>
        </p:sp>
      </p:grpSp>
      <p:sp>
        <p:nvSpPr>
          <p:cNvPr id="42" name="TextBox 40">
            <a:extLst>
              <a:ext uri="{FF2B5EF4-FFF2-40B4-BE49-F238E27FC236}">
                <a16:creationId xmlns:a16="http://schemas.microsoft.com/office/drawing/2014/main" id="{39F5ED0E-CB86-4CA8-B0EA-715A561C07EE}"/>
              </a:ext>
            </a:extLst>
          </p:cNvPr>
          <p:cNvSpPr txBox="1"/>
          <p:nvPr/>
        </p:nvSpPr>
        <p:spPr>
          <a:xfrm>
            <a:off x="850792" y="6389164"/>
            <a:ext cx="9896684" cy="468205"/>
          </a:xfrm>
          <a:prstGeom prst="rect">
            <a:avLst/>
          </a:prstGeom>
          <a:noFill/>
        </p:spPr>
        <p:txBody>
          <a:bodyPr wrap="none" rtlCol="0">
            <a:spAutoFit/>
          </a:bodyPr>
          <a:lstStyle/>
          <a:p>
            <a:pPr algn="l">
              <a:lnSpc>
                <a:spcPts val="3440"/>
              </a:lnSpc>
            </a:pPr>
            <a:r>
              <a:rPr lang="en-US" sz="1600" dirty="0">
                <a:latin typeface="Microsoft YaHei" panose="020B0503020204020204" pitchFamily="34" charset="-122"/>
                <a:ea typeface="Microsoft YaHei" panose="020B0503020204020204" pitchFamily="34" charset="-122"/>
              </a:rPr>
              <a:t>Note: SA/RAN/CT Rel-19 final content approval is either in Q3 or Q4 depending on RA</a:t>
            </a:r>
            <a:r>
              <a:rPr lang="en-US" altLang="zh-CN" sz="1600" dirty="0">
                <a:latin typeface="Microsoft YaHei" panose="020B0503020204020204" pitchFamily="34" charset="-122"/>
                <a:ea typeface="Microsoft YaHei" panose="020B0503020204020204" pitchFamily="34" charset="-122"/>
              </a:rPr>
              <a:t>N discussion</a:t>
            </a:r>
            <a:endParaRPr lang="en-US" sz="1600" dirty="0">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68521376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968" y="500062"/>
            <a:ext cx="10515600" cy="1325563"/>
          </a:xfrm>
        </p:spPr>
        <p:txBody>
          <a:bodyPr/>
          <a:lstStyle/>
          <a:p>
            <a:r>
              <a:rPr lang="en-US" sz="3600" dirty="0"/>
              <a:t>SA2 / SA6 Start Work on R19 SIDs from Q1/23</a:t>
            </a:r>
          </a:p>
        </p:txBody>
      </p:sp>
      <p:sp>
        <p:nvSpPr>
          <p:cNvPr id="3" name="Content Placeholder 2"/>
          <p:cNvSpPr>
            <a:spLocks noGrp="1"/>
          </p:cNvSpPr>
          <p:nvPr>
            <p:ph idx="1"/>
          </p:nvPr>
        </p:nvSpPr>
        <p:spPr/>
        <p:txBody>
          <a:bodyPr/>
          <a:lstStyle/>
          <a:p>
            <a:r>
              <a:rPr lang="en-US" dirty="0"/>
              <a:t>Companies should be allowed during Q1 to contribute initial proposals of R19 SIDs to SA2. </a:t>
            </a:r>
          </a:p>
          <a:p>
            <a:pPr lvl="1"/>
            <a:r>
              <a:rPr lang="en-US" dirty="0"/>
              <a:t>SA2 / SA6 should only handle these SID proposals if there is time to discuss them</a:t>
            </a:r>
          </a:p>
          <a:p>
            <a:r>
              <a:rPr lang="en-US" dirty="0"/>
              <a:t>WGs need more time to digest/converge on the SIDs before consensus. This frees time in the later part of the release for technical discussion.</a:t>
            </a:r>
          </a:p>
          <a:p>
            <a:pPr marL="0" indent="0">
              <a:buNone/>
            </a:pPr>
            <a:endParaRPr lang="en-US" dirty="0"/>
          </a:p>
        </p:txBody>
      </p:sp>
    </p:spTree>
    <p:extLst>
      <p:ext uri="{BB962C8B-B14F-4D97-AF65-F5344CB8AC3E}">
        <p14:creationId xmlns:p14="http://schemas.microsoft.com/office/powerpoint/2010/main" val="54602225"/>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856" y="429133"/>
            <a:ext cx="10515600" cy="1325563"/>
          </a:xfrm>
        </p:spPr>
        <p:txBody>
          <a:bodyPr/>
          <a:lstStyle/>
          <a:p>
            <a:r>
              <a:rPr lang="en-US" sz="3600" dirty="0"/>
              <a:t>Rel-19 Timeline to be Approved in March 2023</a:t>
            </a:r>
          </a:p>
        </p:txBody>
      </p:sp>
      <p:sp>
        <p:nvSpPr>
          <p:cNvPr id="3" name="Content Placeholder 2"/>
          <p:cNvSpPr>
            <a:spLocks noGrp="1"/>
          </p:cNvSpPr>
          <p:nvPr>
            <p:ph idx="1"/>
          </p:nvPr>
        </p:nvSpPr>
        <p:spPr>
          <a:xfrm>
            <a:off x="371856" y="1834769"/>
            <a:ext cx="10515600" cy="4351338"/>
          </a:xfrm>
        </p:spPr>
        <p:txBody>
          <a:bodyPr/>
          <a:lstStyle/>
          <a:p>
            <a:r>
              <a:rPr lang="en-US" dirty="0"/>
              <a:t>RAN, SA and CT should approve the R19 timeline together at March 2022 TSG meetings.</a:t>
            </a:r>
          </a:p>
          <a:p>
            <a:pPr lvl="1"/>
            <a:r>
              <a:rPr lang="en-US" dirty="0"/>
              <a:t>This allows for a much easier and effective content planning, e.g. based on TUs in SA2.</a:t>
            </a:r>
          </a:p>
          <a:p>
            <a:pPr lvl="1"/>
            <a:r>
              <a:rPr lang="en-US" dirty="0"/>
              <a:t>SA2 and possibly other SA WGs should, based on the timeline and the resulting number of available TUs, come up with a </a:t>
            </a:r>
            <a:r>
              <a:rPr lang="en-US" b="1" dirty="0"/>
              <a:t>maximum number of S/WIs </a:t>
            </a:r>
            <a:r>
              <a:rPr lang="en-US" dirty="0"/>
              <a:t>which would be realistic to be worked on during Rel-19.</a:t>
            </a:r>
          </a:p>
          <a:p>
            <a:endParaRPr lang="en-US" dirty="0"/>
          </a:p>
        </p:txBody>
      </p:sp>
    </p:spTree>
    <p:extLst>
      <p:ext uri="{BB962C8B-B14F-4D97-AF65-F5344CB8AC3E}">
        <p14:creationId xmlns:p14="http://schemas.microsoft.com/office/powerpoint/2010/main" val="184527661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5448" y="383413"/>
            <a:ext cx="11509248" cy="1325563"/>
          </a:xfrm>
        </p:spPr>
        <p:txBody>
          <a:bodyPr/>
          <a:lstStyle/>
          <a:p>
            <a:r>
              <a:rPr lang="en-US" sz="3200" dirty="0"/>
              <a:t>SA R19 Stage 2 Content Approved in June 2023</a:t>
            </a:r>
          </a:p>
        </p:txBody>
      </p:sp>
      <p:sp>
        <p:nvSpPr>
          <p:cNvPr id="3" name="Content Placeholder 2"/>
          <p:cNvSpPr>
            <a:spLocks noGrp="1"/>
          </p:cNvSpPr>
          <p:nvPr>
            <p:ph idx="1"/>
          </p:nvPr>
        </p:nvSpPr>
        <p:spPr>
          <a:xfrm>
            <a:off x="252984" y="1962785"/>
            <a:ext cx="11789664" cy="2846959"/>
          </a:xfrm>
        </p:spPr>
        <p:txBody>
          <a:bodyPr/>
          <a:lstStyle/>
          <a:p>
            <a:r>
              <a:rPr lang="en-US" dirty="0"/>
              <a:t>SA2 / SA6 discussion on R19 SIDs need to progress over Q2/23 so that ideally WG agreed SIDs are contributed to SA#100 (June 2023)</a:t>
            </a:r>
          </a:p>
          <a:p>
            <a:r>
              <a:rPr lang="en-US" dirty="0"/>
              <a:t>prioritization of SA2 SIDs should happen at SA#100 if needed.</a:t>
            </a:r>
          </a:p>
          <a:p>
            <a:r>
              <a:rPr lang="en-US" dirty="0"/>
              <a:t>SA#100 should approve the (SA2/SA6) SIDs which are part of R19, but also needs to leave sufficient room to allow for some RAN dependencies to be added later, when RAN approves its R19 content.</a:t>
            </a:r>
          </a:p>
          <a:p>
            <a:endParaRPr lang="en-US" dirty="0"/>
          </a:p>
        </p:txBody>
      </p:sp>
    </p:spTree>
    <p:extLst>
      <p:ext uri="{BB962C8B-B14F-4D97-AF65-F5344CB8AC3E}">
        <p14:creationId xmlns:p14="http://schemas.microsoft.com/office/powerpoint/2010/main" val="59421424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679a257e-872f-4c98-9e8a-0a9c104f72cd"/>
    <ds:schemaRef ds:uri="http://www.w3.org/XML/1998/namespace"/>
    <ds:schemaRef ds:uri="http://purl.org/dc/elements/1.1/"/>
    <ds:schemaRef ds:uri="http://schemas.microsoft.com/office/2006/metadata/properties"/>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Office Theme</Template>
  <TotalTime>5682</TotalTime>
  <Words>1261</Words>
  <Application>Microsoft Office PowerPoint</Application>
  <PresentationFormat>宽屏</PresentationFormat>
  <Paragraphs>233</Paragraphs>
  <Slides>11</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11</vt:i4>
      </vt:variant>
    </vt:vector>
  </HeadingPairs>
  <TitlesOfParts>
    <vt:vector size="20" baseType="lpstr">
      <vt:lpstr>Arial </vt:lpstr>
      <vt:lpstr>SimSun</vt:lpstr>
      <vt:lpstr>SimSun</vt:lpstr>
      <vt:lpstr>Microsoft YaHei</vt:lpstr>
      <vt:lpstr>Arial</vt:lpstr>
      <vt:lpstr>Calibri</vt:lpstr>
      <vt:lpstr>Calibri Light</vt:lpstr>
      <vt:lpstr>Times New Roman</vt:lpstr>
      <vt:lpstr>Office Theme</vt:lpstr>
      <vt:lpstr>Rel-18 &amp; Rel-19 Planning</vt:lpstr>
      <vt:lpstr>Rel-18 Timeline</vt:lpstr>
      <vt:lpstr>SA2 Progress by SA2#154</vt:lpstr>
      <vt:lpstr>Proposal: No shift on Rel-18 timeline</vt:lpstr>
      <vt:lpstr>Rel-19 planning</vt:lpstr>
      <vt:lpstr>Overview of R19 planning</vt:lpstr>
      <vt:lpstr>SA2 / SA6 Start Work on R19 SIDs from Q1/23</vt:lpstr>
      <vt:lpstr>Rel-19 Timeline to be Approved in March 2023</vt:lpstr>
      <vt:lpstr>SA R19 Stage 2 Content Approved in June 2023</vt:lpstr>
      <vt:lpstr>Conclusion and Proposals</vt:lpstr>
      <vt:lpstr>PowerPoint 演示文稿</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Zhuwenruo</cp:lastModifiedBy>
  <cp:revision>631</cp:revision>
  <dcterms:created xsi:type="dcterms:W3CDTF">2010-02-05T13:52:04Z</dcterms:created>
  <dcterms:modified xsi:type="dcterms:W3CDTF">2022-12-07T12:31:06Z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(3)m0tqax22xtScElgLz3f0fWPYBDymSuPFAcPC2ysCJbHNgAaIOiWWvNNVrziJ1AN3NkJXvCvW
yGj41ulpwE1gZtU43Pqeq+XmnpZPT81mIYO63GIeO3wheW6zL3TqinnpCWCGvUHuLuostENE
Mpl4b2X0zw723eI3y3EhakXmbCJ9eh5tYevHlIeGEqH3ZKmhVGfHmwSIDRffBmIi2X+z909t
pToOz7oo2zE46Pvi74</vt:lpwstr>
  </property>
  <property fmtid="{D5CDD505-2E9C-101B-9397-08002B2CF9AE}" pid="4" name="_2015_ms_pID_7253431">
    <vt:lpwstr>UnDq52JWLzrch0+hcRT/oo/gt2J/IhCFeWsbd2XBl3UuezmD726AO7
/2Mo4G1hML2KomCIlnvya0FQp8dSTrkOAKZb3h4p/Bw2HhwLq8KOab17sCvNGYYY/VneQo9R
EOX2MjEYCzgAlFPS+IcTJltxC7LwDhqIlK5V6oQohudGtGOLADUey9Rcqp1J78KcbnUL6Um7
Le9kDxZCBt4YQ8guMTq3ntOqo4KaG44Ibv41</vt:lpwstr>
  </property>
  <property fmtid="{D5CDD505-2E9C-101B-9397-08002B2CF9AE}" pid="5" name="_2015_ms_pID_7253432">
    <vt:lpwstr>Xg==</vt:lpwstr>
  </property>
</Properties>
</file>